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las notas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&lt;encabezamiento&gt;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&lt;fecha/hora&gt;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 de página&gt;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1BBC9FF-BB50-4857-BF8F-039D8822DDAE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09920" y="4861440"/>
            <a:ext cx="5678280" cy="4604400"/>
          </a:xfrm>
          <a:prstGeom prst="rect">
            <a:avLst/>
          </a:prstGeom>
        </p:spPr>
        <p:txBody>
          <a:bodyPr lIns="94680" tIns="47520" rIns="94680" bIns="47520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4021200" y="9721080"/>
            <a:ext cx="3075120" cy="51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4680" tIns="47520" rIns="94680" bIns="47520" anchor="b"/>
          <a:lstStyle/>
          <a:p>
            <a:pPr algn="r">
              <a:lnSpc>
                <a:spcPct val="100000"/>
              </a:lnSpc>
            </a:pPr>
            <a:fld id="{AAB47C9A-6EC1-4B7F-ADE0-A53D9B4BFD10}" type="slidenum">
              <a:rPr lang="es-E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n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agen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hyperlink" Target="mailto:investigacion.iacs@aragon.es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9720" y="5546160"/>
            <a:ext cx="9142920" cy="136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105840" y="188280"/>
            <a:ext cx="8974440" cy="4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CURSO </a:t>
            </a:r>
            <a:r>
              <a:rPr lang="es-ES" sz="2200" b="0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CICLO DE FORMACIÓN EN EXPERIMENTACIÓN ANIMAL </a:t>
            </a: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(10 horas)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3" name="Picture 90"/>
          <p:cNvPicPr/>
          <p:nvPr/>
        </p:nvPicPr>
        <p:blipFill>
          <a:blip r:embed="rId3"/>
          <a:stretch/>
        </p:blipFill>
        <p:spPr>
          <a:xfrm>
            <a:off x="291240" y="5787360"/>
            <a:ext cx="1400400" cy="273600"/>
          </a:xfrm>
          <a:prstGeom prst="rect">
            <a:avLst/>
          </a:prstGeom>
          <a:ln>
            <a:noFill/>
          </a:ln>
        </p:spPr>
      </p:pic>
      <p:pic>
        <p:nvPicPr>
          <p:cNvPr id="44" name="3 Imagen"/>
          <p:cNvPicPr/>
          <p:nvPr/>
        </p:nvPicPr>
        <p:blipFill>
          <a:blip r:embed="rId4"/>
          <a:srcRect l="8613" t="16781" r="8157" b="20228"/>
          <a:stretch/>
        </p:blipFill>
        <p:spPr>
          <a:xfrm>
            <a:off x="4076187" y="5785937"/>
            <a:ext cx="1110600" cy="408960"/>
          </a:xfrm>
          <a:prstGeom prst="rect">
            <a:avLst/>
          </a:prstGeom>
          <a:ln>
            <a:noFill/>
          </a:ln>
        </p:spPr>
      </p:pic>
      <p:pic>
        <p:nvPicPr>
          <p:cNvPr id="45" name="4 Imagen"/>
          <p:cNvPicPr/>
          <p:nvPr/>
        </p:nvPicPr>
        <p:blipFill>
          <a:blip r:embed="rId5"/>
          <a:stretch/>
        </p:blipFill>
        <p:spPr>
          <a:xfrm>
            <a:off x="3260072" y="5772240"/>
            <a:ext cx="648360" cy="30492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2303280" y="664920"/>
            <a:ext cx="4500360" cy="27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NOVIEMBRE 2017 A JUNIO 2018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105840" y="1402200"/>
            <a:ext cx="2982600" cy="370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200" b="0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Dirigido a 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Profesionales del Sistema Aragonés de Salud, y/o Investigadores del ámbito biomédico y ciencias de la salud que trabajen con modelos animales para desarrollar su labor investigadora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Personal docente que organice prácticas con animales. 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Personas que necesiten mantener su capacitación para trabajar con animales de experimentación.  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Criterios de selección: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1. Profesionales del Sistema Aragonés de Salud  que pertenecen a grupos de investigación del Instituto y estén acreditados para trabajar con animales de experimentación.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2. Profesionales del Sistema Aragonés de Salud que desean iniciar su labor investigadora con modelos animales.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3. Profesionales que trabajen con animales de experimentación.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4. Orden de preinscripción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1201314" y="6462360"/>
            <a:ext cx="2891160" cy="30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7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*Actividad acreditada con 2,1 créditos por la Comisión de Formación Continuada de las Profesiones Sanitarias de Aragón</a:t>
            </a:r>
            <a:r>
              <a:rPr lang="es-ES" sz="7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. </a:t>
            </a:r>
            <a:r>
              <a:rPr lang="es-ES" sz="7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Nº expediente </a:t>
            </a:r>
            <a:r>
              <a:rPr lang="es-ES" sz="7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02-0007-05/1361-A</a:t>
            </a:r>
            <a:r>
              <a:rPr lang="es-ES" sz="7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 </a:t>
            </a:r>
            <a:endParaRPr lang="es-ES" sz="7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 Narrow"/>
              <a:ea typeface="DejaVu Sans"/>
            </a:endParaRPr>
          </a:p>
        </p:txBody>
      </p:sp>
      <p:pic>
        <p:nvPicPr>
          <p:cNvPr id="49" name="Picture 55"/>
          <p:cNvPicPr/>
          <p:nvPr/>
        </p:nvPicPr>
        <p:blipFill>
          <a:blip r:embed="rId6"/>
          <a:stretch/>
        </p:blipFill>
        <p:spPr>
          <a:xfrm>
            <a:off x="4076187" y="6310646"/>
            <a:ext cx="353520" cy="400680"/>
          </a:xfrm>
          <a:prstGeom prst="rect">
            <a:avLst/>
          </a:prstGeom>
          <a:ln>
            <a:noFill/>
          </a:ln>
        </p:spPr>
      </p:pic>
      <p:sp>
        <p:nvSpPr>
          <p:cNvPr id="50" name="CustomShape 6"/>
          <p:cNvSpPr/>
          <p:nvPr/>
        </p:nvSpPr>
        <p:spPr>
          <a:xfrm>
            <a:off x="6369480" y="179136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7"/>
          <p:cNvSpPr/>
          <p:nvPr/>
        </p:nvSpPr>
        <p:spPr>
          <a:xfrm rot="5400000">
            <a:off x="6334200" y="170280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8"/>
          <p:cNvSpPr/>
          <p:nvPr/>
        </p:nvSpPr>
        <p:spPr>
          <a:xfrm>
            <a:off x="6708960" y="1734480"/>
            <a:ext cx="2370960" cy="5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Actualización en gestión de colonias de roedores transgénicos. Nomenclatura.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24 de noviembre de 9 a 11h.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9"/>
          <p:cNvSpPr/>
          <p:nvPr/>
        </p:nvSpPr>
        <p:spPr>
          <a:xfrm>
            <a:off x="6720480" y="2217600"/>
            <a:ext cx="2010960" cy="5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Controles sanitarios en el Animalario.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19 de enero  de 9 a 11h.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6720480" y="2730960"/>
            <a:ext cx="2010960" cy="5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Actualidad y retos del futuro en experimentación animal.</a:t>
            </a:r>
            <a:r>
              <a:rPr lang="es-ES" sz="9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16 de marzo de 9 a 11 h.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1"/>
          <p:cNvSpPr/>
          <p:nvPr/>
        </p:nvSpPr>
        <p:spPr>
          <a:xfrm>
            <a:off x="6955200" y="1424520"/>
            <a:ext cx="1577880" cy="27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200" b="0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PROGRAMA FORMATIVO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12"/>
          <p:cNvSpPr/>
          <p:nvPr/>
        </p:nvSpPr>
        <p:spPr>
          <a:xfrm>
            <a:off x="3187080" y="1402200"/>
            <a:ext cx="2899080" cy="97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200" b="0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Objetivo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s-ES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Ofrecer a la comunidad científica y docente formación continuada para el mantenimiento de su capacitación para trabajar con animales de experimentación.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3187080" y="2377440"/>
            <a:ext cx="2897280" cy="2869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200" b="0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Profesorado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- Alicia 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de Diego Olmos. Licenciada en Veterinaria, Residencia ECLAM, Máster en Ciencia y Bienestar del animal de laboratorio y en Biotecnología y responsable del SCT de Transgénesis en el Animalario.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- Elena 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Tapia </a:t>
            </a:r>
            <a:r>
              <a:rPr lang="es-ES" sz="105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Casellas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.  Licenciada en Veterinaria y Diplomada en Enfermería, Residencia ECLAM, Máster en Ciencia y Bienestar del Animal de Laboratorio y responsable del SCT de Animalario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s-ES" sz="105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- Jorge 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Palacio </a:t>
            </a:r>
            <a:r>
              <a:rPr lang="es-ES" sz="1050" b="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Liesa</a:t>
            </a:r>
            <a:r>
              <a:rPr lang="es-ES" sz="105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.  Licenciado y Doctor en Veterinaria, Diplomado por el Colegio Europeo de Veterinarios Especialistas de Bienestar Animal y Medicina del Comportamiento, Secretario de la Comisión Ética para la Experimentación Animal de la Universidad de Zaragoza.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" name="Picture 40"/>
          <p:cNvPicPr/>
          <p:nvPr/>
        </p:nvPicPr>
        <p:blipFill>
          <a:blip r:embed="rId7"/>
          <a:stretch/>
        </p:blipFill>
        <p:spPr>
          <a:xfrm>
            <a:off x="7235514" y="5713920"/>
            <a:ext cx="309960" cy="309240"/>
          </a:xfrm>
          <a:prstGeom prst="rect">
            <a:avLst/>
          </a:prstGeom>
          <a:ln>
            <a:noFill/>
          </a:ln>
        </p:spPr>
      </p:pic>
      <p:sp>
        <p:nvSpPr>
          <p:cNvPr id="59" name="CustomShape 14"/>
          <p:cNvSpPr/>
          <p:nvPr/>
        </p:nvSpPr>
        <p:spPr>
          <a:xfrm>
            <a:off x="7447194" y="5668920"/>
            <a:ext cx="11444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538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@</a:t>
            </a:r>
            <a:r>
              <a:rPr lang="es-ES" sz="900" b="0" strike="noStrike" spc="-1" dirty="0" err="1">
                <a:solidFill>
                  <a:srgbClr val="00538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iacs_aragon</a:t>
            </a:r>
            <a:r>
              <a:rPr lang="es-ES" sz="900" b="0" strike="noStrike" spc="-1" dirty="0">
                <a:solidFill>
                  <a:srgbClr val="00538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  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#</a:t>
            </a:r>
            <a:r>
              <a:rPr lang="es-ES" sz="900" b="0" strike="noStrike" spc="-1" dirty="0" err="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investigacionsalud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0" name="39 Imagen"/>
          <p:cNvPicPr/>
          <p:nvPr/>
        </p:nvPicPr>
        <p:blipFill>
          <a:blip r:embed="rId8"/>
          <a:stretch/>
        </p:blipFill>
        <p:spPr>
          <a:xfrm>
            <a:off x="6138054" y="5792220"/>
            <a:ext cx="206280" cy="206280"/>
          </a:xfrm>
          <a:prstGeom prst="rect">
            <a:avLst/>
          </a:prstGeom>
          <a:ln>
            <a:noFill/>
          </a:ln>
        </p:spPr>
      </p:pic>
      <p:pic>
        <p:nvPicPr>
          <p:cNvPr id="61" name="40 Imagen"/>
          <p:cNvPicPr/>
          <p:nvPr/>
        </p:nvPicPr>
        <p:blipFill>
          <a:blip r:embed="rId9"/>
          <a:srcRect l="12317" t="11585" r="15000" b="13537"/>
          <a:stretch/>
        </p:blipFill>
        <p:spPr>
          <a:xfrm>
            <a:off x="6760134" y="5779431"/>
            <a:ext cx="214560" cy="221400"/>
          </a:xfrm>
          <a:prstGeom prst="rect">
            <a:avLst/>
          </a:prstGeom>
          <a:ln>
            <a:noFill/>
          </a:ln>
        </p:spPr>
      </p:pic>
      <p:sp>
        <p:nvSpPr>
          <p:cNvPr id="62" name="CustomShape 15"/>
          <p:cNvSpPr/>
          <p:nvPr/>
        </p:nvSpPr>
        <p:spPr>
          <a:xfrm>
            <a:off x="6708456" y="6142543"/>
            <a:ext cx="2259720" cy="3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Entrada libre. </a:t>
            </a:r>
            <a:r>
              <a:rPr lang="es-ES" sz="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Si desea certificado, </a:t>
            </a:r>
            <a:r>
              <a:rPr lang="es-ES" sz="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i</a:t>
            </a:r>
            <a:r>
              <a:rPr lang="es-ES" sz="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nscripción </a:t>
            </a:r>
            <a:r>
              <a:rPr lang="es-ES" sz="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antes del </a:t>
            </a:r>
            <a:r>
              <a:rPr lang="es-ES" sz="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22</a:t>
            </a:r>
            <a:r>
              <a:rPr lang="es-ES" sz="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 </a:t>
            </a:r>
            <a:r>
              <a:rPr lang="es-ES" sz="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de noviembre</a:t>
            </a:r>
            <a:endParaRPr lang="es-ES" sz="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http://bit.ly/2wn7dPN</a:t>
            </a:r>
            <a:endParaRPr lang="es-ES" sz="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16"/>
          <p:cNvSpPr/>
          <p:nvPr/>
        </p:nvSpPr>
        <p:spPr>
          <a:xfrm>
            <a:off x="6704948" y="6460025"/>
            <a:ext cx="2587737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0" strike="noStrike" spc="-1" dirty="0" smtClean="0">
                <a:solidFill>
                  <a:srgbClr val="00538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  <a:hlinkClick r:id="rId10"/>
              </a:rPr>
              <a:t>investigacion.iacs@aragon.es</a:t>
            </a:r>
            <a:r>
              <a:rPr lang="es-E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s-ES" sz="9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976 </a:t>
            </a:r>
            <a:r>
              <a:rPr lang="es-ES" sz="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ＭＳ Ｐゴシック"/>
              </a:rPr>
              <a:t>71 35 34</a:t>
            </a:r>
            <a:endParaRPr lang="es-E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4" name="Picture 2"/>
          <p:cNvPicPr/>
          <p:nvPr/>
        </p:nvPicPr>
        <p:blipFill>
          <a:blip r:embed="rId11"/>
          <a:srcRect l="9263" t="11453" r="8590" b="9349"/>
          <a:stretch/>
        </p:blipFill>
        <p:spPr>
          <a:xfrm>
            <a:off x="6027850" y="6226363"/>
            <a:ext cx="602711" cy="543960"/>
          </a:xfrm>
          <a:prstGeom prst="rect">
            <a:avLst/>
          </a:prstGeom>
          <a:ln>
            <a:noFill/>
          </a:ln>
        </p:spPr>
      </p:pic>
      <p:sp>
        <p:nvSpPr>
          <p:cNvPr id="65" name="CustomShape 17"/>
          <p:cNvSpPr/>
          <p:nvPr/>
        </p:nvSpPr>
        <p:spPr>
          <a:xfrm>
            <a:off x="2303280" y="1004400"/>
            <a:ext cx="4500360" cy="27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Impact"/>
                <a:ea typeface="DejaVu Sans"/>
              </a:rPr>
              <a:t>Centro de Investigación Biomédica de Aragón (CIBA)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18"/>
          <p:cNvSpPr/>
          <p:nvPr/>
        </p:nvSpPr>
        <p:spPr>
          <a:xfrm>
            <a:off x="6738480" y="3302640"/>
            <a:ext cx="201096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Vigilancia del Bienestar Animal. 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18 de mayo de 9 a 11 h.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19"/>
          <p:cNvSpPr/>
          <p:nvPr/>
        </p:nvSpPr>
        <p:spPr>
          <a:xfrm>
            <a:off x="6738480" y="3735720"/>
            <a:ext cx="2010960" cy="50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E5AB25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ética en la investigación con animales.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9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Viernes 8 de junio de 9 a 11 h.</a:t>
            </a:r>
            <a:endParaRPr lang="es-E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8" name="Picture 4"/>
          <p:cNvPicPr/>
          <p:nvPr/>
        </p:nvPicPr>
        <p:blipFill>
          <a:blip r:embed="rId12"/>
          <a:stretch/>
        </p:blipFill>
        <p:spPr>
          <a:xfrm>
            <a:off x="1646815" y="5648400"/>
            <a:ext cx="1647360" cy="604800"/>
          </a:xfrm>
          <a:prstGeom prst="rect">
            <a:avLst/>
          </a:prstGeom>
          <a:ln>
            <a:noFill/>
          </a:ln>
        </p:spPr>
      </p:pic>
      <p:sp>
        <p:nvSpPr>
          <p:cNvPr id="69" name="CustomShape 20"/>
          <p:cNvSpPr/>
          <p:nvPr/>
        </p:nvSpPr>
        <p:spPr>
          <a:xfrm>
            <a:off x="6372000" y="225000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21"/>
          <p:cNvSpPr/>
          <p:nvPr/>
        </p:nvSpPr>
        <p:spPr>
          <a:xfrm rot="5400000">
            <a:off x="6336720" y="216144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22"/>
          <p:cNvSpPr/>
          <p:nvPr/>
        </p:nvSpPr>
        <p:spPr>
          <a:xfrm>
            <a:off x="6369480" y="274104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" name="CustomShape 23"/>
          <p:cNvSpPr/>
          <p:nvPr/>
        </p:nvSpPr>
        <p:spPr>
          <a:xfrm rot="5400000">
            <a:off x="6334200" y="265248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CustomShape 24"/>
          <p:cNvSpPr/>
          <p:nvPr/>
        </p:nvSpPr>
        <p:spPr>
          <a:xfrm>
            <a:off x="6390720" y="330084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CustomShape 25"/>
          <p:cNvSpPr/>
          <p:nvPr/>
        </p:nvSpPr>
        <p:spPr>
          <a:xfrm rot="5400000">
            <a:off x="6355440" y="321228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26"/>
          <p:cNvSpPr/>
          <p:nvPr/>
        </p:nvSpPr>
        <p:spPr>
          <a:xfrm>
            <a:off x="6406200" y="3766680"/>
            <a:ext cx="214920" cy="17892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440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CustomShape 27"/>
          <p:cNvSpPr/>
          <p:nvPr/>
        </p:nvSpPr>
        <p:spPr>
          <a:xfrm rot="5400000">
            <a:off x="6370920" y="3678120"/>
            <a:ext cx="340920" cy="29952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E5AB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</TotalTime>
  <Words>407</Words>
  <Application>Microsoft Office PowerPoint</Application>
  <PresentationFormat>Presentación en pantalla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DejaVu Sans</vt:lpstr>
      <vt:lpstr>Impact</vt:lpstr>
      <vt:lpstr>Symbol</vt:lpstr>
      <vt:lpstr>Times New Roman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fabadiab.iacs</dc:creator>
  <dc:description/>
  <cp:lastModifiedBy>Administrador</cp:lastModifiedBy>
  <cp:revision>73</cp:revision>
  <cp:lastPrinted>2017-03-02T13:27:40Z</cp:lastPrinted>
  <dcterms:created xsi:type="dcterms:W3CDTF">2017-03-02T06:55:49Z</dcterms:created>
  <dcterms:modified xsi:type="dcterms:W3CDTF">2017-11-03T07:53:20Z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