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5"/>
    <p:sldMasterId id="2147483716" r:id="rId6"/>
    <p:sldMasterId id="2147483765" r:id="rId7"/>
  </p:sldMasterIdLst>
  <p:notesMasterIdLst>
    <p:notesMasterId r:id="rId29"/>
  </p:notesMasterIdLst>
  <p:sldIdLst>
    <p:sldId id="4766" r:id="rId8"/>
    <p:sldId id="3283" r:id="rId9"/>
    <p:sldId id="4754" r:id="rId10"/>
    <p:sldId id="4771" r:id="rId11"/>
    <p:sldId id="4767" r:id="rId12"/>
    <p:sldId id="4746" r:id="rId13"/>
    <p:sldId id="4741" r:id="rId14"/>
    <p:sldId id="4744" r:id="rId15"/>
    <p:sldId id="4775" r:id="rId16"/>
    <p:sldId id="4774" r:id="rId17"/>
    <p:sldId id="4757" r:id="rId18"/>
    <p:sldId id="4758" r:id="rId19"/>
    <p:sldId id="4764" r:id="rId20"/>
    <p:sldId id="4762" r:id="rId21"/>
    <p:sldId id="4759" r:id="rId22"/>
    <p:sldId id="4760" r:id="rId23"/>
    <p:sldId id="4761" r:id="rId24"/>
    <p:sldId id="4765" r:id="rId25"/>
    <p:sldId id="4769" r:id="rId26"/>
    <p:sldId id="4772" r:id="rId27"/>
    <p:sldId id="477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9775E20-507A-1EA9-4386-A5B4CCAE9E8E}" name="Dorottya Csák" initials="DC" userId="S::dorottya.csak@eitdigital.eu::5379b5d0-a1f4-41a1-96c5-bf4b3057f87c" providerId="AD"/>
  <p188:author id="{B0622F60-73C4-6E70-3D7D-C93FF5D7CBC8}" name="Mikael Långström" initials="ML" userId="S::mikael.langstrom@eitdigital.eu::be56eb6e-4de8-4337-93c2-23be3dccd824" providerId="AD"/>
  <p188:author id="{5D5742DA-EC0C-E3F5-9998-F70EFAA5C32F}" name="Dénes Csiszár" initials="DC" userId="S::denes.csiszar@eitdigital.eu::54618931-7536-47a0-adf4-44fa74d3e309" providerId="AD"/>
  <p188:author id="{4D6CE4E5-1886-5741-9BCA-F45185DFEE59}" name="Andrea Lorenzin" initials="AL" userId="S::andrea.lorenzin@eitdigital.eu::94361df1-b760-4eab-ab62-f967dfb36ad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A59"/>
    <a:srgbClr val="598EC4"/>
    <a:srgbClr val="106186"/>
    <a:srgbClr val="A9C4E5"/>
    <a:srgbClr val="1B6081"/>
    <a:srgbClr val="D9D9D9"/>
    <a:srgbClr val="DDEBF8"/>
    <a:srgbClr val="34CCFF"/>
    <a:srgbClr val="CC3333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02527-A7A2-F6B9-89A8-CD12A6E0B776}" v="21" dt="2026-09-11T06:22:38.648"/>
    <p1510:client id="{53C66A63-EC95-A899-8273-C4A2A3A354FE}" v="164" dt="2026-09-10T15:45:45.262"/>
    <p1510:client id="{633F6E7F-C483-AAB8-B245-F5CDA80540F2}" v="80" dt="2026-09-10T07:02:11.747"/>
    <p1510:client id="{80B442D9-4A51-6858-0E64-0DC86DD48C8B}" v="5888" dt="2026-09-10T00:50:52.874"/>
    <p1510:client id="{8A5BB161-A3CB-8AF3-D493-F501163226CF}" v="1775" dt="2026-09-09T09:54:40.180"/>
    <p1510:client id="{AE595C91-D2C8-36FB-E3DF-49D91E32332B}" v="4" dt="2026-09-10T12:08:38.121"/>
    <p1510:client id="{CC22EC49-9EC0-927A-F9A3-6AEFCA8A4CDF}" v="238" dt="2026-09-10T01:38:45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5/10/relationships/revisionInfo" Target="revisionInfo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7.57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3:44.23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8:39.82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3:44.23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8:39.82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3:44.23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8:48.29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0.509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7T07:15:46.20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7T07:16:25.64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7T07:17:55.031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0.509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0.509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2.46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8:39.822"/>
    </inkml:context>
    <inkml:brush xml:id="br0">
      <inkml:brushProperty name="width" value="0.1" units="cm"/>
      <inkml:brushProperty name="height" value="0.1" units="cm"/>
      <inkml:brushProperty name="color" value="#01DAD9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7T07:09:25.32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17T07:09:06.31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0.509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0.509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0.509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19T15:11:22.46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1 730 24575,'61'2'0,"1"0"0,6-1 0,15 1 0,13-1 0,9 1 0,7-1 0,2 1 0,0-1-757,-32 0 1,2 0 0,4 0 0,1 0 0,3 0 0,2 0-1,1 0 1,2-1 0,1 1 0,1 0 0,0 0 0,2-1-1,-1 1 669,-9-1 0,0 0 1,2 1-1,1-1 0,1 0 1,1 1-1,0-1 1,1 0-1,1 0 0,1 0 1,0 0-1,0 0 0,1 0 1,0-1-1,0 1 1,-1-1-1,1 0-26,-5 1 1,1-1-1,0 0 1,1 0 0,1 0-1,0 0 1,1 0-1,0 0 1,-1-1 0,1 1-1,0-1 1,-1 1 0,1-1-1,-2 0 1,0 0-1,0 0 1,-2 0 0,0-1-1,-1 1 114,7-2 0,0 1 0,-1 0 0,0-1 0,-1 0 0,0 1 0,-1-1 0,0-1 0,0 1 0,-2 0 0,1-1 0,-1 0 0,-1 1 0,0-1 0,0 0 0,0 0-63,5 0 0,0-1 0,-1 0 1,0 0-1,0 0 0,-1 0 0,0 0 1,-1 0-1,-1-1 0,0 1 0,-1 0 1,-1-1-1,-1 0 0,-1 1 63,4-1 0,0 0 0,-1 0 0,-1 0 0,0-1 0,-1 1 0,-2 0 0,0-1 0,-2 1 0,0 0 0,-2-1 0,-2 1-139,12-1 0,-1 0 0,-1 0 0,-2 0 0,-2 0 0,-1 0 0,-2 0 0,-2 0 1,-3 0 138,19-1 0,-3-1 0,-4 1 0,-2 0 0,-3-1 0,-4 1 505,16-3 0,-5-1 0,-5 1 0,-5-1-505,2-2 0,-6 0 0,-6 0 1707,10-4 1,-7 2-1708,-12 3 0,-2 3 2554,-2 2 0,0 1-2554,5 1 0,2 0 1977,4 0 1,1 0-1978,3-1 0,-1 0 553,-2-1 1,-1-1-554,-4 1 0,-1 0 0,-4 0 0,-3-1 0,-6 1 0,-2-1 0,34-6 0,-22 3 0,-15 3 0,-3 2 0,9 2 0,10 3 0,-2 2 0,-14 1 0,-21 0 0,-18-1 0,-6-2 0,-6 2 0,2-3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51E104-CF56-714E-AD70-D5747DBA2101}" type="datetimeFigureOut">
              <a:rPr lang="en-BE" smtClean="0"/>
              <a:t>09/15/2026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89730-9880-F64A-9B5C-1683993A6B12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45417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89730-9880-F64A-9B5C-1683993A6B12}" type="slidenum">
              <a:rPr lang="en-BE" smtClean="0"/>
              <a:t>14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43635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D89730-9880-F64A-9B5C-1683993A6B12}" type="slidenum">
              <a:rPr lang="en-BE" smtClean="0"/>
              <a:t>18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27297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Master" Target="../slideMasters/slideMaster2.xml"/><Relationship Id="rId4" Type="http://schemas.openxmlformats.org/officeDocument/2006/relationships/customXml" Target="../ink/ink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4.xml"/><Relationship Id="rId1" Type="http://schemas.openxmlformats.org/officeDocument/2006/relationships/slideMaster" Target="../slideMasters/slideMaster2.xml"/><Relationship Id="rId4" Type="http://schemas.openxmlformats.org/officeDocument/2006/relationships/customXml" Target="../ink/ink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6.xml"/><Relationship Id="rId1" Type="http://schemas.openxmlformats.org/officeDocument/2006/relationships/slideMaster" Target="../slideMasters/slideMaster2.xml"/><Relationship Id="rId4" Type="http://schemas.openxmlformats.org/officeDocument/2006/relationships/customXml" Target="../ink/ink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8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15.xm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6.xm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7.xm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21.xml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753CE-9235-E860-0689-FA11FCDB74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222F8-A5E6-1303-6A80-336D25EA92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FBF90-B577-44E9-CCDF-B299318A0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52FBE-F1F4-440C-2419-1A4705271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1477A-702F-4F4D-4C86-4B27112A5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767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70DE1-8BCE-F84D-9C0E-80516ACB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801DF-6AC5-7978-6F60-BE55104C2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4EC84-4B86-A1C2-7315-E94378F4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9DFE8-5560-7CF7-D06E-5ACC00EAE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16AAE-1903-49C3-36EE-450FEDCA3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C6E83-8DB6-D02A-F43C-AC1639936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817DF-C59B-77CB-1D8C-0A34717F1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8E3E7-7C16-2A82-8055-34F50E93E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EFCF2-09E0-510A-88C2-A73F4BE2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7FFB3-02DF-481E-BBB7-E150BF265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60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2761-CD96-7100-4EB0-65A018CF0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EC33B-093A-8D29-1570-552A11346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BEB90-9849-6E2E-72C8-EE3CC29C3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B1C09-B6E5-018D-6222-6EF76817F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8AFF2-F98F-7D1E-B4D7-13BBFF4FE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EF5A22-C9B4-79F8-EADA-BC73FC325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27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E9BCF-2485-D163-E240-92D583259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1252B-1C50-D140-3FCB-BAC923E65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51420-6979-98E8-99D6-D532A84B6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366785-21A6-1703-7345-D347A5A70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BA1415-5198-0EE1-9C5E-06F4FA037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35C191-E313-42ED-17CD-1A804C359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654AE4-76B1-DB0B-36B0-FBA567844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A0174D-0A23-9DB6-7972-F0952F78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138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5540A-BD2E-0889-0193-01B300C33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E30C28-867E-77A5-FAE4-718A5255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212D24-9A87-416F-0652-3FF18007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77214F-AE5F-DF01-83CA-B815E8058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52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6F7B8D-DC7B-BA84-73F9-7543E6B34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E02164-01B2-C0FE-4F1F-70241195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DDC686-4630-A38E-F6CB-9EC21BC4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4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1200-F9A0-C63A-16A1-47BC56260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C6ACD-2B74-97BB-E79F-492976D22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32A88-73F4-020B-1F4E-115C3AC1A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12FFE-FEAC-6587-E414-FDE44EC3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FD5B3-A18A-A6FF-B258-CC9B4C809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09482-9F92-F7C7-E6E3-F2C22661F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391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A7FF-945A-4919-48D4-D27082CBF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D2A51B-D65B-F20D-1C82-EB36BF31A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6E448-5B54-868D-4F6B-5C29D1B56D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7693D-C0AD-6E34-6464-FE97AB60E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E1B2B-3D9B-E598-1D27-891672BF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A332D4-CD06-4900-68C9-D9F8A68F5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63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2544-2269-6A1A-D76E-CD8B017C7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03FAF-3637-4ABC-7A9A-B5CDDFC2A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13B65-0109-D7C0-1D8D-BC7DC2465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EBEA6-5F47-4B63-D5A4-184F2264C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5F2C9-D4E6-00CB-EE0F-842CD6DD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14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8769F-AB72-B7BD-C1E4-164412C9D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E261D-4AAF-285B-FACB-E7710F5E9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F6D44-291F-7E15-7F11-18F762BA5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E98A3-2E77-4A7A-AA28-3CA0E2EDE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1B69D-3BE0-A4BF-3E18-341E107BB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076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,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4970"/>
            <a:ext cx="9144000" cy="12228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989898"/>
                </a:solidFill>
                <a:latin typeface="Titillium Web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5FC4CFF-9C18-58C6-E239-CB954B273BEF}"/>
                  </a:ext>
                </a:extLst>
              </p14:cNvPr>
              <p14:cNvContentPartPr/>
              <p14:nvPr userDrawn="1"/>
            </p14:nvContentPartPr>
            <p14:xfrm>
              <a:off x="5994400" y="3228777"/>
              <a:ext cx="4868640" cy="272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5FC4CFF-9C18-58C6-E239-CB954B273BE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76399" y="3210777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0561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, long title,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602514"/>
            <a:ext cx="10515600" cy="4871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989898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3FA1375-CBD3-8749-6010-FC3801F1D91F}"/>
                  </a:ext>
                </a:extLst>
              </p14:cNvPr>
              <p14:cNvContentPartPr/>
              <p14:nvPr userDrawn="1"/>
            </p14:nvContentPartPr>
            <p14:xfrm>
              <a:off x="6493176" y="4346377"/>
              <a:ext cx="4868640" cy="272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3FA1375-CBD3-8749-6010-FC3801F1D91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75175" y="4328377"/>
                <a:ext cx="4904283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1235647-872A-045A-87D2-7EE634958E4D}"/>
                  </a:ext>
                </a:extLst>
              </p14:cNvPr>
              <p14:cNvContentPartPr/>
              <p14:nvPr userDrawn="1"/>
            </p14:nvContentPartPr>
            <p14:xfrm>
              <a:off x="6645576" y="4429502"/>
              <a:ext cx="4868640" cy="272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1235647-872A-045A-87D2-7EE634958E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27575" y="4411502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827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, medium title,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602514"/>
            <a:ext cx="10515600" cy="4871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989898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3FA1375-CBD3-8749-6010-FC3801F1D91F}"/>
                  </a:ext>
                </a:extLst>
              </p14:cNvPr>
              <p14:cNvContentPartPr/>
              <p14:nvPr userDrawn="1"/>
            </p14:nvContentPartPr>
            <p14:xfrm>
              <a:off x="4969176" y="4346377"/>
              <a:ext cx="4868640" cy="272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3FA1375-CBD3-8749-6010-FC3801F1D91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1175" y="4328377"/>
                <a:ext cx="4904283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1235647-872A-045A-87D2-7EE634958E4D}"/>
                  </a:ext>
                </a:extLst>
              </p14:cNvPr>
              <p14:cNvContentPartPr/>
              <p14:nvPr userDrawn="1"/>
            </p14:nvContentPartPr>
            <p14:xfrm>
              <a:off x="5121576" y="4429502"/>
              <a:ext cx="4868640" cy="272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1235647-872A-045A-87D2-7EE634958E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03575" y="4411502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8549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, short title, n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602514"/>
            <a:ext cx="10515600" cy="4871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989898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3FA1375-CBD3-8749-6010-FC3801F1D91F}"/>
                  </a:ext>
                </a:extLst>
              </p14:cNvPr>
              <p14:cNvContentPartPr/>
              <p14:nvPr userDrawn="1"/>
            </p14:nvContentPartPr>
            <p14:xfrm>
              <a:off x="1935033" y="4346377"/>
              <a:ext cx="4868640" cy="272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3FA1375-CBD3-8749-6010-FC3801F1D91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7032" y="4328377"/>
                <a:ext cx="4904283" cy="30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F7D8DFE-78CA-A3C1-9ABB-E5CE3CB5DD76}"/>
                  </a:ext>
                </a:extLst>
              </p14:cNvPr>
              <p14:cNvContentPartPr/>
              <p14:nvPr userDrawn="1"/>
            </p14:nvContentPartPr>
            <p14:xfrm>
              <a:off x="2087433" y="4429502"/>
              <a:ext cx="4868640" cy="272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F7D8DFE-78CA-A3C1-9ABB-E5CE3CB5DD7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69432" y="4411502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8933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no frame, 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14:cNvPr>
              <p14:cNvContentPartPr/>
              <p14:nvPr userDrawn="1"/>
            </p14:nvContentPartPr>
            <p14:xfrm>
              <a:off x="6998594" y="924483"/>
              <a:ext cx="4868640" cy="272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80593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5062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no frame, mediu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56C4F2-040B-F5E6-505F-811F1786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176369C-30BF-099A-BC5C-AAE953810AE0}"/>
                  </a:ext>
                </a:extLst>
              </p14:cNvPr>
              <p14:cNvContentPartPr/>
              <p14:nvPr userDrawn="1"/>
            </p14:nvContentPartPr>
            <p14:xfrm>
              <a:off x="4516652" y="924483"/>
              <a:ext cx="4868640" cy="272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176369C-30BF-099A-BC5C-AAE953810A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98651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10771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no frame, shor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EC6CBD-F9D5-AF75-F3AF-A1590BDC3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D0EED19-7F16-E3E1-6CBD-81C8DBF6D985}"/>
                  </a:ext>
                </a:extLst>
              </p14:cNvPr>
              <p14:cNvContentPartPr/>
              <p14:nvPr userDrawn="1"/>
            </p14:nvContentPartPr>
            <p14:xfrm>
              <a:off x="1662617" y="924483"/>
              <a:ext cx="4868640" cy="272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D0EED19-7F16-E3E1-6CBD-81C8DBF6D98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44616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22586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with map - 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ng-europe-map-transparent-europe-mappng-images-pluspng-maps-europe-png-1200_1000.png" descr="png-europe-map-transparent-europe-mappng-images-pluspng-maps-europe-png-1200_1000.png">
            <a:extLst>
              <a:ext uri="{FF2B5EF4-FFF2-40B4-BE49-F238E27FC236}">
                <a16:creationId xmlns:a16="http://schemas.microsoft.com/office/drawing/2014/main" id="{00ED96EC-43C0-5E09-4A59-DEC9B258E4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83"/>
          </a:blip>
          <a:stretch>
            <a:fillRect/>
          </a:stretch>
        </p:blipFill>
        <p:spPr>
          <a:xfrm>
            <a:off x="7063226" y="-1"/>
            <a:ext cx="82296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6E76FD-8AEA-983A-4DAA-CD7C9F85D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417C42E-DB80-B755-B875-0DCE17FE13FC}"/>
                  </a:ext>
                </a:extLst>
              </p14:cNvPr>
              <p14:cNvContentPartPr/>
              <p14:nvPr userDrawn="1"/>
            </p14:nvContentPartPr>
            <p14:xfrm>
              <a:off x="6998594" y="924483"/>
              <a:ext cx="4868640" cy="272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417C42E-DB80-B755-B875-0DCE17FE13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80593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9752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with map - medium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ng-europe-map-transparent-europe-mappng-images-pluspng-maps-europe-png-1200_1000.png" descr="png-europe-map-transparent-europe-mappng-images-pluspng-maps-europe-png-1200_1000.png">
            <a:extLst>
              <a:ext uri="{FF2B5EF4-FFF2-40B4-BE49-F238E27FC236}">
                <a16:creationId xmlns:a16="http://schemas.microsoft.com/office/drawing/2014/main" id="{27E1982F-42BD-CD40-071A-8BBC038E03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83"/>
          </a:blip>
          <a:stretch>
            <a:fillRect/>
          </a:stretch>
        </p:blipFill>
        <p:spPr>
          <a:xfrm>
            <a:off x="7063226" y="-1"/>
            <a:ext cx="82296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14:cNvPr>
              <p14:cNvContentPartPr/>
              <p14:nvPr userDrawn="1"/>
            </p14:nvContentPartPr>
            <p14:xfrm>
              <a:off x="4516652" y="924483"/>
              <a:ext cx="4868640" cy="272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98651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97112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with map - shor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ng-europe-map-transparent-europe-mappng-images-pluspng-maps-europe-png-1200_1000.png" descr="png-europe-map-transparent-europe-mappng-images-pluspng-maps-europe-png-1200_1000.png">
            <a:extLst>
              <a:ext uri="{FF2B5EF4-FFF2-40B4-BE49-F238E27FC236}">
                <a16:creationId xmlns:a16="http://schemas.microsoft.com/office/drawing/2014/main" id="{00ED96EC-43C0-5E09-4A59-DEC9B258E4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83"/>
          </a:blip>
          <a:stretch>
            <a:fillRect/>
          </a:stretch>
        </p:blipFill>
        <p:spPr>
          <a:xfrm>
            <a:off x="7063226" y="-1"/>
            <a:ext cx="82296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14:cNvPr>
              <p14:cNvContentPartPr/>
              <p14:nvPr userDrawn="1"/>
            </p14:nvContentPartPr>
            <p14:xfrm>
              <a:off x="1662617" y="924483"/>
              <a:ext cx="4868640" cy="272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4616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73071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457" y="1825625"/>
            <a:ext cx="5555343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40829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C59106A-F289-1DC0-1327-DC753B904B87}"/>
                  </a:ext>
                </a:extLst>
              </p14:cNvPr>
              <p14:cNvContentPartPr/>
              <p14:nvPr userDrawn="1"/>
            </p14:nvContentPartPr>
            <p14:xfrm>
              <a:off x="4516652" y="1161983"/>
              <a:ext cx="4868640" cy="272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C59106A-F289-1DC0-1327-DC753B904B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98651" y="1143983"/>
                <a:ext cx="4904283" cy="30852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tle 1">
            <a:extLst>
              <a:ext uri="{FF2B5EF4-FFF2-40B4-BE49-F238E27FC236}">
                <a16:creationId xmlns:a16="http://schemas.microsoft.com/office/drawing/2014/main" id="{5E3560E0-8F5A-53DB-A3F6-09791E3E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6810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1048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34987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-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4970"/>
            <a:ext cx="9144000" cy="12228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989898"/>
                </a:solidFill>
                <a:latin typeface="Titillium Web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060219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, long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602514"/>
            <a:ext cx="10515600" cy="4871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989898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Immagine 3" descr="Immagine che contiene schermata, Blu elettrico, testo, Elementi grafici&#10;&#10;Descrizione generata automaticamente">
            <a:extLst>
              <a:ext uri="{FF2B5EF4-FFF2-40B4-BE49-F238E27FC236}">
                <a16:creationId xmlns:a16="http://schemas.microsoft.com/office/drawing/2014/main" id="{ECD276F6-F1DD-64B1-7590-C28CF9EAA4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814" y="5575239"/>
            <a:ext cx="2948151" cy="9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2524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, medium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602514"/>
            <a:ext cx="10515600" cy="4871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989898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1235647-872A-045A-87D2-7EE634958E4D}"/>
                  </a:ext>
                </a:extLst>
              </p14:cNvPr>
              <p14:cNvContentPartPr/>
              <p14:nvPr userDrawn="1"/>
            </p14:nvContentPartPr>
            <p14:xfrm>
              <a:off x="3655330" y="1230766"/>
              <a:ext cx="4868640" cy="272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1235647-872A-045A-87D2-7EE634958E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37329" y="1212766"/>
                <a:ext cx="4904283" cy="3085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Immagine 3" descr="Immagine che contiene schermata, Blu elettrico, testo, Elementi grafici&#10;&#10;Descrizione generata automaticamente">
            <a:extLst>
              <a:ext uri="{FF2B5EF4-FFF2-40B4-BE49-F238E27FC236}">
                <a16:creationId xmlns:a16="http://schemas.microsoft.com/office/drawing/2014/main" id="{68D6BC51-432C-5F93-E143-DFC7BE32858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814" y="5575239"/>
            <a:ext cx="2948151" cy="9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700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09DF9-6AA7-BC4B-9A22-11D661AE0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39642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380FF-C6E7-B274-7FD0-32D906EBB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96876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, short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5602514"/>
            <a:ext cx="10515600" cy="4871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989898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Immagine 4" descr="Immagine che contiene schermata, Blu elettrico, testo, Elementi grafici&#10;&#10;Descrizione generata automaticamente">
            <a:extLst>
              <a:ext uri="{FF2B5EF4-FFF2-40B4-BE49-F238E27FC236}">
                <a16:creationId xmlns:a16="http://schemas.microsoft.com/office/drawing/2014/main" id="{4045321B-3D8C-0F78-A2DE-6F6D0D68A1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814" y="5575239"/>
            <a:ext cx="2948151" cy="9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835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title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E17A75-1D73-CBE5-EEF7-A847BB116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Immagine 7" descr="Immagine che contiene schermata, Blu elettrico, testo, Elementi grafici&#10;&#10;Descrizione generata automaticamente">
            <a:extLst>
              <a:ext uri="{FF2B5EF4-FFF2-40B4-BE49-F238E27FC236}">
                <a16:creationId xmlns:a16="http://schemas.microsoft.com/office/drawing/2014/main" id="{DDFB7044-9D55-D28E-78B2-063B5C5124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478" y="357195"/>
            <a:ext cx="2948151" cy="99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12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title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499F472-5840-41C4-BD8F-0009C03EE487}"/>
                  </a:ext>
                </a:extLst>
              </p14:cNvPr>
              <p14:cNvContentPartPr/>
              <p14:nvPr userDrawn="1"/>
            </p14:nvContentPartPr>
            <p14:xfrm>
              <a:off x="4516652" y="924483"/>
              <a:ext cx="4868640" cy="272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499F472-5840-41C4-BD8F-0009C03EE4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98651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81F9391F-9700-E712-A7D1-39210DE4F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Immagine 6" descr="Immagine che contiene schermata, Carattere, Elementi grafici, nero&#10;&#10;Descrizione generata automaticamente">
            <a:extLst>
              <a:ext uri="{FF2B5EF4-FFF2-40B4-BE49-F238E27FC236}">
                <a16:creationId xmlns:a16="http://schemas.microsoft.com/office/drawing/2014/main" id="{52D7F3A6-BE43-0AC8-1B67-A7711396B9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015" y="5323401"/>
            <a:ext cx="2647742" cy="18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97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title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820" y="1781743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DB9024-48D5-C711-861E-78FE1DA49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A0E3B11-E568-6C44-6D30-89CAE85C8A89}"/>
                  </a:ext>
                </a:extLst>
              </p14:cNvPr>
              <p14:cNvContentPartPr/>
              <p14:nvPr userDrawn="1"/>
            </p14:nvContentPartPr>
            <p14:xfrm>
              <a:off x="6955052" y="924483"/>
              <a:ext cx="4868640" cy="272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A0E3B11-E568-6C44-6D30-89CAE85C8A8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37051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schermata, Carattere, Elementi grafici, nero&#10;&#10;Descrizione generata automaticamente">
            <a:extLst>
              <a:ext uri="{FF2B5EF4-FFF2-40B4-BE49-F238E27FC236}">
                <a16:creationId xmlns:a16="http://schemas.microsoft.com/office/drawing/2014/main" id="{6DA29F94-7E19-B7AA-270E-F67DC869BC9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015" y="5323401"/>
            <a:ext cx="2647742" cy="18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822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with map, framed - 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ng-europe-map-transparent-europe-mappng-images-pluspng-maps-europe-png-1200_1000.png" descr="png-europe-map-transparent-europe-mappng-images-pluspng-maps-europe-png-1200_1000.png">
            <a:extLst>
              <a:ext uri="{FF2B5EF4-FFF2-40B4-BE49-F238E27FC236}">
                <a16:creationId xmlns:a16="http://schemas.microsoft.com/office/drawing/2014/main" id="{00ED96EC-43C0-5E09-4A59-DEC9B258E4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83"/>
          </a:blip>
          <a:stretch>
            <a:fillRect/>
          </a:stretch>
        </p:blipFill>
        <p:spPr>
          <a:xfrm>
            <a:off x="7063226" y="-1"/>
            <a:ext cx="82296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14:cNvPr>
              <p14:cNvContentPartPr/>
              <p14:nvPr userDrawn="1"/>
            </p14:nvContentPartPr>
            <p14:xfrm>
              <a:off x="5199291" y="948362"/>
              <a:ext cx="4868640" cy="272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81290" y="930362"/>
                <a:ext cx="4904283" cy="3085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schermata, Carattere, Elementi grafici, nero&#10;&#10;Descrizione generata automaticamente">
            <a:extLst>
              <a:ext uri="{FF2B5EF4-FFF2-40B4-BE49-F238E27FC236}">
                <a16:creationId xmlns:a16="http://schemas.microsoft.com/office/drawing/2014/main" id="{74A24B33-52FF-920C-8299-61626FE89B6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1" y="5346847"/>
            <a:ext cx="2647742" cy="18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76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ith map, framed,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ng-europe-map-transparent-europe-mappng-images-pluspng-maps-europe-png-1200_1000.png" descr="png-europe-map-transparent-europe-mappng-images-pluspng-maps-europe-png-1200_1000.png">
            <a:extLst>
              <a:ext uri="{FF2B5EF4-FFF2-40B4-BE49-F238E27FC236}">
                <a16:creationId xmlns:a16="http://schemas.microsoft.com/office/drawing/2014/main" id="{27E1982F-42BD-CD40-071A-8BBC038E03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83"/>
          </a:blip>
          <a:stretch>
            <a:fillRect/>
          </a:stretch>
        </p:blipFill>
        <p:spPr>
          <a:xfrm>
            <a:off x="7063226" y="-1"/>
            <a:ext cx="82296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14:cNvPr>
              <p14:cNvContentPartPr/>
              <p14:nvPr userDrawn="1"/>
            </p14:nvContentPartPr>
            <p14:xfrm>
              <a:off x="4516652" y="924483"/>
              <a:ext cx="4868640" cy="272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98651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Immagine 6" descr="Immagine che contiene schermata, Carattere, Elementi grafici, nero&#10;&#10;Descrizione generata automaticamente">
            <a:extLst>
              <a:ext uri="{FF2B5EF4-FFF2-40B4-BE49-F238E27FC236}">
                <a16:creationId xmlns:a16="http://schemas.microsoft.com/office/drawing/2014/main" id="{74D5A659-8B78-ACAF-E7A5-AECEAD650E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1" y="5346847"/>
            <a:ext cx="2647742" cy="18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490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with map, framed - shor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ng-europe-map-transparent-europe-mappng-images-pluspng-maps-europe-png-1200_1000.png" descr="png-europe-map-transparent-europe-mappng-images-pluspng-maps-europe-png-1200_1000.png">
            <a:extLst>
              <a:ext uri="{FF2B5EF4-FFF2-40B4-BE49-F238E27FC236}">
                <a16:creationId xmlns:a16="http://schemas.microsoft.com/office/drawing/2014/main" id="{00ED96EC-43C0-5E09-4A59-DEC9B258E4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83"/>
          </a:blip>
          <a:stretch>
            <a:fillRect/>
          </a:stretch>
        </p:blipFill>
        <p:spPr>
          <a:xfrm>
            <a:off x="7063226" y="-1"/>
            <a:ext cx="82296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4435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825625"/>
            <a:ext cx="113792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14:cNvPr>
              <p14:cNvContentPartPr/>
              <p14:nvPr userDrawn="1"/>
            </p14:nvContentPartPr>
            <p14:xfrm>
              <a:off x="1662617" y="924483"/>
              <a:ext cx="4868640" cy="2728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E2AE33B-E46A-A796-990E-BFEA0AECD9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4616" y="906483"/>
                <a:ext cx="4904283" cy="3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2043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457" y="1825625"/>
            <a:ext cx="5555343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40829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89898"/>
                </a:solidFill>
                <a:latin typeface="Titillium Web" pitchFamily="2" charset="77"/>
              </a:defRPr>
            </a:lvl1pPr>
            <a:lvl2pPr>
              <a:defRPr>
                <a:solidFill>
                  <a:srgbClr val="989898"/>
                </a:solidFill>
                <a:latin typeface="Titillium Web" pitchFamily="2" charset="77"/>
              </a:defRPr>
            </a:lvl2pPr>
            <a:lvl3pPr>
              <a:defRPr>
                <a:solidFill>
                  <a:srgbClr val="989898"/>
                </a:solidFill>
                <a:latin typeface="Titillium Web" pitchFamily="2" charset="77"/>
              </a:defRPr>
            </a:lvl3pPr>
            <a:lvl4pPr>
              <a:defRPr>
                <a:solidFill>
                  <a:srgbClr val="989898"/>
                </a:solidFill>
                <a:latin typeface="Titillium Web" pitchFamily="2" charset="77"/>
              </a:defRPr>
            </a:lvl4pPr>
            <a:lvl5pPr>
              <a:defRPr>
                <a:solidFill>
                  <a:srgbClr val="989898"/>
                </a:solidFill>
                <a:latin typeface="Titillium Web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C59106A-F289-1DC0-1327-DC753B904B87}"/>
                  </a:ext>
                </a:extLst>
              </p14:cNvPr>
              <p14:cNvContentPartPr/>
              <p14:nvPr userDrawn="1"/>
            </p14:nvContentPartPr>
            <p14:xfrm>
              <a:off x="4516652" y="1161983"/>
              <a:ext cx="4868640" cy="272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C59106A-F289-1DC0-1327-DC753B904B8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98651" y="1143983"/>
                <a:ext cx="4904283" cy="30852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itle 1">
            <a:extLst>
              <a:ext uri="{FF2B5EF4-FFF2-40B4-BE49-F238E27FC236}">
                <a16:creationId xmlns:a16="http://schemas.microsoft.com/office/drawing/2014/main" id="{5E3560E0-8F5A-53DB-A3F6-09791E3E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681037"/>
            <a:ext cx="11379200" cy="100965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989898"/>
                </a:solidFill>
                <a:latin typeface="Titillium Web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15712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schermata, Carattere, Elementi grafici, nero&#10;&#10;Descrizione generata automaticamente">
            <a:extLst>
              <a:ext uri="{FF2B5EF4-FFF2-40B4-BE49-F238E27FC236}">
                <a16:creationId xmlns:a16="http://schemas.microsoft.com/office/drawing/2014/main" id="{4DBE08E9-A4D4-2D64-D3A4-7395051EFA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354" y="5323401"/>
            <a:ext cx="2647742" cy="18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9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,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6340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3B39E0-A3BA-481D-A018-D7FEB0929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rgbClr val="0B1E46"/>
                </a:solidFill>
                <a:latin typeface="Titillium" panose="00000500000000000000" pitchFamily="50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>
                <a:solidFill>
                  <a:srgbClr val="0B1E46"/>
                </a:solidFill>
                <a:latin typeface="Titillium" panose="00000500000000000000" pitchFamily="50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rgbClr val="0B1E46"/>
                </a:solidFill>
                <a:latin typeface="Titillium" panose="00000500000000000000" pitchFamily="50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rgbClr val="0B1E46"/>
                </a:solidFill>
                <a:latin typeface="Titillium" panose="00000500000000000000" pitchFamily="50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rgbClr val="0B1E46"/>
                </a:solidFill>
                <a:latin typeface="Titillium" panose="00000500000000000000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C4DFF5B0-BF1C-461E-90B5-0C85C3D77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8372475" cy="1325563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solidFill>
                  <a:srgbClr val="0B1E46"/>
                </a:solidFill>
                <a:latin typeface="Titillium" panose="00000500000000000000" pitchFamily="50" charset="0"/>
              </a:defRPr>
            </a:lvl1pPr>
          </a:lstStyle>
          <a:p>
            <a:r>
              <a:rPr lang="nl-NL"/>
              <a:t>One column layout</a:t>
            </a:r>
          </a:p>
        </p:txBody>
      </p:sp>
    </p:spTree>
    <p:extLst>
      <p:ext uri="{BB962C8B-B14F-4D97-AF65-F5344CB8AC3E}">
        <p14:creationId xmlns:p14="http://schemas.microsoft.com/office/powerpoint/2010/main" val="3593100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9EA705-B603-35DC-951B-70E5033AA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DF77B9-408B-6D84-A235-D427972A5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26CE1-1C37-ADDD-6492-A7F3BDAC64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CAC178-C51B-2E49-83AD-73B2C17B4702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78FD6-8422-997D-DD65-7F6C9F0542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B0160D-C7C3-A32F-3620-4B92DDB375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C24BD9-FC37-6042-9E14-15DDA86A9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26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schermata, Carattere, Elementi grafici, nero&#10;&#10;Descrizione generata automaticamente">
            <a:extLst>
              <a:ext uri="{FF2B5EF4-FFF2-40B4-BE49-F238E27FC236}">
                <a16:creationId xmlns:a16="http://schemas.microsoft.com/office/drawing/2014/main" id="{AB76E9E6-A4B6-769A-0E92-9C0A2CA7F24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258" y="5421371"/>
            <a:ext cx="2647742" cy="187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57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20" r:id="rId2"/>
    <p:sldLayoutId id="2147483734" r:id="rId3"/>
    <p:sldLayoutId id="2147483721" r:id="rId4"/>
    <p:sldLayoutId id="2147483726" r:id="rId5"/>
    <p:sldLayoutId id="2147483718" r:id="rId6"/>
    <p:sldLayoutId id="2147483719" r:id="rId7"/>
    <p:sldLayoutId id="2147483736" r:id="rId8"/>
    <p:sldLayoutId id="2147483725" r:id="rId9"/>
    <p:sldLayoutId id="2147483730" r:id="rId10"/>
    <p:sldLayoutId id="2147483722" r:id="rId11"/>
    <p:sldLayoutId id="214748372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3F70661-0975-A53C-99C0-097A23CB0B7C}"/>
              </a:ext>
            </a:extLst>
          </p:cNvPr>
          <p:cNvSpPr/>
          <p:nvPr userDrawn="1"/>
        </p:nvSpPr>
        <p:spPr>
          <a:xfrm>
            <a:off x="316375" y="234778"/>
            <a:ext cx="11559249" cy="6352689"/>
          </a:xfrm>
          <a:prstGeom prst="rect">
            <a:avLst/>
          </a:prstGeom>
          <a:noFill/>
          <a:ln>
            <a:solidFill>
              <a:srgbClr val="98989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20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2match.com/e/project-unite" TargetMode="External"/><Relationship Id="rId7" Type="http://schemas.openxmlformats.org/officeDocument/2006/relationships/hyperlink" Target="https://eur04.safelinks.protection.outlook.com/?url=https%3A%2F%2Funitecloud.eitdigital.eu%2Fsite%2Fprivate%2Fgo%2Farticle.aspx%3Fid%3D615&amp;data=05%7C02%7Crornat%40aragon.es%7C260b2a7779a149ddc2d008df0f32cebf%7C607c4c23f5d2498aaa1424316acbbb93%7C0%7C0%7C639246383061618545%7CUnknown%7CTWFpbGZsb3d8eyJFbXB0eU1hcGkiOnRydWUsIlYiOiIwLjAuMDAwMCIsIlAiOiJXaW4zMiIsIkFOIjoiTWFpbCIsIldUIjoyfQ%3D%3D%7C0%7C%7C%7C&amp;sdata=gfzN2tKPcZF72eZLC%2BHUkUprCL1K6tPZK4pyT5QPiPU%3D&amp;reserved=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events.teams.microsoft.com/event/e0668f48-83e2-4282-9482-669438cb625d@7c3574d4-f2c2-4447-bd77-d3c3cc68be6e?source=copyLinkLegacyShareLinkDialog" TargetMode="External"/><Relationship Id="rId5" Type="http://schemas.openxmlformats.org/officeDocument/2006/relationships/hyperlink" Target="https://eur04.safelinks.protection.outlook.com/?url=https%3A%2F%2Funitedigihealth.eu%2Fopen-call-2&amp;data=05%7C02%7Crornat%40aragon.es%7C260b2a7779a149ddc2d008df0f32cebf%7C607c4c23f5d2498aaa1424316acbbb93%7C0%7C0%7C639246383061569419%7CUnknown%7CTWFpbGZsb3d8eyJFbXB0eU1hcGkiOnRydWUsIlYiOiIwLjAuMDAwMCIsIlAiOiJXaW4zMiIsIkFOIjoiTWFpbCIsIldUIjoyfQ%3D%3D%7C0%7C%7C%7C&amp;sdata=MJLhQDoyzEl9KsC8zxa1kSwQsbDE0XZY0bzq%2BTYpcw0%3D&amp;reserved=0" TargetMode="External"/><Relationship Id="rId4" Type="http://schemas.openxmlformats.org/officeDocument/2006/relationships/hyperlink" Target="https://unitedigihealth.eu/open-call-2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.png"/><Relationship Id="rId4" Type="http://schemas.openxmlformats.org/officeDocument/2006/relationships/hyperlink" Target="https://forms.cloud.microsoft/e/eeVaPzbPqB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hyperlink" Target="https://unitedigihealth.eu/service-catalogu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cloud.microsoft/e/KtKUf7ABuc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forms.cloud.microsoft/e/KtKUf7ABuc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forms.cloud.microsoft/e/eeVaPzbPq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hyperlink" Target="https://forms.cloud.microsoft/e/5MW9tQcZRc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28.png"/><Relationship Id="rId10" Type="http://schemas.openxmlformats.org/officeDocument/2006/relationships/image" Target="../media/image29.png"/><Relationship Id="rId4" Type="http://schemas.openxmlformats.org/officeDocument/2006/relationships/image" Target="../media/image27.jpeg"/><Relationship Id="rId9" Type="http://schemas.openxmlformats.org/officeDocument/2006/relationships/hyperlink" Target="https://forms.cloud.microsoft/e/vbVDpmu4ak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45A1D1E0-EEC2-6CAE-8DC0-E5BC056DF5E7}"/>
              </a:ext>
            </a:extLst>
          </p:cNvPr>
          <p:cNvSpPr/>
          <p:nvPr/>
        </p:nvSpPr>
        <p:spPr>
          <a:xfrm>
            <a:off x="1368680" y="1422016"/>
            <a:ext cx="6865573" cy="498598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1400" b="1" dirty="0">
                <a:latin typeface="Arial Narrow"/>
                <a:ea typeface="+mn-lt"/>
                <a:cs typeface="+mn-lt"/>
              </a:rPr>
              <a:t>12:00 Café - networking</a:t>
            </a:r>
          </a:p>
          <a:p>
            <a:pPr algn="just">
              <a:spcBef>
                <a:spcPts val="600"/>
              </a:spcBef>
            </a:pPr>
            <a:r>
              <a:rPr lang="en-US" sz="1400" b="1" dirty="0">
                <a:latin typeface="Arial Narrow"/>
                <a:ea typeface="+mn-lt"/>
                <a:cs typeface="+mn-lt"/>
              </a:rPr>
              <a:t>12:30 Bienvenida </a:t>
            </a:r>
            <a:r>
              <a:rPr lang="en-US" sz="1400" b="1" dirty="0" err="1">
                <a:latin typeface="Arial Narrow"/>
                <a:ea typeface="+mn-lt"/>
                <a:cs typeface="+mn-lt"/>
              </a:rPr>
              <a:t>institucional</a:t>
            </a:r>
            <a:endParaRPr lang="es-ES" err="1">
              <a:ea typeface="Calibri" panose="020F0502020204030204"/>
              <a:cs typeface="Calibri" panose="020F0502020204030204"/>
            </a:endParaRPr>
          </a:p>
          <a:p>
            <a:pPr algn="just">
              <a:spcBef>
                <a:spcPts val="600"/>
              </a:spcBef>
            </a:pPr>
            <a:r>
              <a:rPr lang="en-US" sz="1200" dirty="0">
                <a:latin typeface="Arial Narrow"/>
                <a:ea typeface="Calibri"/>
                <a:cs typeface="Calibri"/>
              </a:rPr>
              <a:t>Elena Gonzalvo. Dirección-Gerencia del Instituto Aragonés de Ciencias de la Salud</a:t>
            </a:r>
          </a:p>
          <a:p>
            <a:pPr algn="just">
              <a:spcBef>
                <a:spcPts val="600"/>
              </a:spcBef>
            </a:pPr>
            <a:r>
              <a:rPr lang="en-US" sz="1400" b="1" dirty="0">
                <a:latin typeface="Arial Narrow"/>
                <a:ea typeface="Calibri"/>
                <a:cs typeface="Calibri"/>
              </a:rPr>
              <a:t>12:35 Presentación de la jornada</a:t>
            </a:r>
          </a:p>
          <a:p>
            <a:pPr algn="just">
              <a:spcBef>
                <a:spcPts val="600"/>
              </a:spcBef>
            </a:pPr>
            <a:r>
              <a:rPr lang="en-US" sz="1200" dirty="0">
                <a:latin typeface="Arial Narrow"/>
                <a:ea typeface="Calibri"/>
                <a:cs typeface="Calibri"/>
              </a:rPr>
              <a:t>Mar Paños. Dirección General de Industria, Competitividad, Innovación y Transformación digital empresarial (DG)</a:t>
            </a:r>
          </a:p>
          <a:p>
            <a:pPr algn="just">
              <a:spcBef>
                <a:spcPts val="600"/>
              </a:spcBef>
            </a:pPr>
            <a:r>
              <a:rPr lang="en-US" sz="1400" b="1" dirty="0">
                <a:latin typeface="Arial Narrow"/>
                <a:ea typeface="Calibri"/>
                <a:cs typeface="Calibri"/>
              </a:rPr>
              <a:t>12:40 Presentación proyecto UNITE</a:t>
            </a:r>
          </a:p>
          <a:p>
            <a:pPr algn="just">
              <a:spcBef>
                <a:spcPts val="600"/>
              </a:spcBef>
            </a:pPr>
            <a:r>
              <a:rPr lang="en-US" sz="1200" dirty="0">
                <a:latin typeface="Arial Narrow"/>
                <a:ea typeface="Calibri"/>
                <a:cs typeface="Calibri"/>
              </a:rPr>
              <a:t>Raquel Ornat. Dirección General de Industria, Competitividad, Innovación y Transformación digital empresarial (DG)</a:t>
            </a:r>
          </a:p>
          <a:p>
            <a:pPr algn="just">
              <a:spcBef>
                <a:spcPts val="600"/>
              </a:spcBef>
            </a:pPr>
            <a:r>
              <a:rPr lang="en-US" sz="1200" dirty="0">
                <a:latin typeface="Arial Narrow"/>
                <a:ea typeface="Calibri"/>
                <a:cs typeface="Calibri"/>
              </a:rPr>
              <a:t>Fernando Abadía. Instituto Aragonés de Ciencias de la Salud</a:t>
            </a:r>
          </a:p>
          <a:p>
            <a:pPr algn="just">
              <a:spcBef>
                <a:spcPts val="600"/>
              </a:spcBef>
            </a:pPr>
            <a:r>
              <a:rPr lang="en-US" sz="1400" b="1" dirty="0">
                <a:latin typeface="Arial Narrow"/>
                <a:ea typeface="Calibri"/>
                <a:cs typeface="Calibri"/>
              </a:rPr>
              <a:t>13:10 Testimonio experiencia Socio UNITE: Extremadura</a:t>
            </a:r>
          </a:p>
          <a:p>
            <a:pPr algn="just">
              <a:spcBef>
                <a:spcPts val="600"/>
              </a:spcBef>
            </a:pPr>
            <a:r>
              <a:rPr lang="en-US" sz="1200" dirty="0">
                <a:latin typeface="Arial Narrow"/>
                <a:ea typeface="Calibri"/>
                <a:cs typeface="Calibri"/>
              </a:rPr>
              <a:t>Anto Recio. Fundecyt</a:t>
            </a:r>
          </a:p>
          <a:p>
            <a:pPr algn="just">
              <a:spcBef>
                <a:spcPts val="600"/>
              </a:spcBef>
            </a:pPr>
            <a:r>
              <a:rPr lang="en-US" sz="1400" b="1" dirty="0">
                <a:latin typeface="Arial Narrow"/>
                <a:ea typeface="Calibri"/>
                <a:cs typeface="Calibri"/>
              </a:rPr>
              <a:t>13:20 Dinámica con los asistentes</a:t>
            </a:r>
            <a:endParaRPr lang="en-US" sz="1400" b="1">
              <a:latin typeface="Arial Narrow"/>
              <a:ea typeface="Calibri"/>
              <a:cs typeface="Calibri"/>
            </a:endParaRPr>
          </a:p>
          <a:p>
            <a:pPr marL="285750" indent="-285750" algn="just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latin typeface="Arial Narrow"/>
                <a:ea typeface="Calibri"/>
                <a:cs typeface="Calibri"/>
              </a:rPr>
              <a:t>Identificación de retos (15m)</a:t>
            </a:r>
            <a:endParaRPr lang="en-US" sz="1400" b="1" dirty="0">
              <a:latin typeface="Arial Narrow"/>
              <a:ea typeface="Calibri"/>
              <a:cs typeface="Calibri"/>
            </a:endParaRPr>
          </a:p>
          <a:p>
            <a:pPr marL="285750" indent="-285750" algn="just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latin typeface="Arial Narrow"/>
                <a:ea typeface="Calibri"/>
                <a:cs typeface="Calibri"/>
              </a:rPr>
              <a:t>Identificación de posibles propuestas "Agile Pilot" (15m)</a:t>
            </a:r>
          </a:p>
          <a:p>
            <a:pPr marL="285750" indent="-285750" algn="just">
              <a:spcBef>
                <a:spcPts val="600"/>
              </a:spcBef>
              <a:buFont typeface="Arial"/>
              <a:buChar char="•"/>
            </a:pPr>
            <a:r>
              <a:rPr lang="en-US" sz="1400" dirty="0">
                <a:latin typeface="Arial Narrow"/>
                <a:ea typeface="Calibri"/>
                <a:cs typeface="Calibri"/>
              </a:rPr>
              <a:t>Identificación de propuestas de proyectos "Second Open Call UNITE" (30m)</a:t>
            </a:r>
          </a:p>
          <a:p>
            <a:pPr algn="just">
              <a:spcBef>
                <a:spcPts val="600"/>
              </a:spcBef>
            </a:pPr>
            <a:r>
              <a:rPr lang="en-US" sz="1400" b="1" dirty="0">
                <a:latin typeface="Arial Narrow"/>
                <a:ea typeface="Calibri"/>
                <a:cs typeface="Calibri"/>
              </a:rPr>
              <a:t>14:20 Cierre de la jornada</a:t>
            </a:r>
          </a:p>
          <a:p>
            <a:pPr algn="just"/>
            <a:r>
              <a:rPr lang="en-US" sz="1200" dirty="0">
                <a:latin typeface="Arial Narrow"/>
                <a:ea typeface="Calibri"/>
                <a:cs typeface="Calibri"/>
              </a:rPr>
              <a:t>Dirección-Gerencia del Instituto Aragonés de Ciencias de la Salud</a:t>
            </a:r>
          </a:p>
          <a:p>
            <a:pPr algn="just">
              <a:spcBef>
                <a:spcPts val="600"/>
              </a:spcBef>
            </a:pPr>
            <a:r>
              <a:rPr lang="en-US" sz="1200" dirty="0">
                <a:latin typeface="Arial Narrow"/>
                <a:ea typeface="Calibri"/>
                <a:cs typeface="Calibri"/>
              </a:rPr>
              <a:t>Dirección General de Industria, Competitividad, Innovación y Transformación digital empresarial </a:t>
            </a:r>
            <a:endParaRPr lang="en-US" dirty="0"/>
          </a:p>
          <a:p>
            <a:pPr algn="just">
              <a:spcBef>
                <a:spcPts val="600"/>
              </a:spcBef>
            </a:pPr>
            <a:endParaRPr lang="en-US" sz="1400" b="1" dirty="0">
              <a:latin typeface="Arial Narrow"/>
              <a:ea typeface="Calibri"/>
              <a:cs typeface="Calibri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FA859F1-6524-7101-373B-A8D0B58C4D25}"/>
              </a:ext>
            </a:extLst>
          </p:cNvPr>
          <p:cNvSpPr txBox="1"/>
          <p:nvPr/>
        </p:nvSpPr>
        <p:spPr>
          <a:xfrm>
            <a:off x="1365849" y="424132"/>
            <a:ext cx="60960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 err="1">
                <a:solidFill>
                  <a:srgbClr val="0166A4"/>
                </a:solidFill>
                <a:latin typeface="Arial Narrow"/>
              </a:rPr>
              <a:t>Programa</a:t>
            </a:r>
            <a:r>
              <a:rPr lang="en-US" sz="3200" b="1" dirty="0">
                <a:solidFill>
                  <a:srgbClr val="0166A4"/>
                </a:solidFill>
                <a:latin typeface="Arial Narrow"/>
              </a:rPr>
              <a:t> de la jornada</a:t>
            </a:r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826A0A3-697C-D305-F39E-974139E6A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36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3FB7FF-FF51-E771-181C-6650D18B4504}"/>
              </a:ext>
            </a:extLst>
          </p:cNvPr>
          <p:cNvSpPr txBox="1"/>
          <p:nvPr/>
        </p:nvSpPr>
        <p:spPr>
          <a:xfrm>
            <a:off x="2141837" y="2533134"/>
            <a:ext cx="8598243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9600" b="1">
                <a:solidFill>
                  <a:schemeClr val="bg1"/>
                </a:solidFill>
                <a:latin typeface="Titillium Web"/>
                <a:ea typeface="+mn-lt"/>
                <a:cs typeface="+mn-lt"/>
              </a:rPr>
              <a:t>EIT DIGITAL</a:t>
            </a:r>
            <a:endParaRPr lang="en-US" sz="9600" b="1">
              <a:solidFill>
                <a:schemeClr val="bg1"/>
              </a:solidFill>
              <a:latin typeface="Titillium Web"/>
              <a:ea typeface="+mn-lt"/>
              <a:cs typeface="+mn-lt"/>
            </a:endParaRPr>
          </a:p>
          <a:p>
            <a:pPr algn="l"/>
            <a:endParaRPr lang="en-US">
              <a:cs typeface="Calibri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11C4579-99B1-AA16-8DE1-764B125A46B5}"/>
              </a:ext>
            </a:extLst>
          </p:cNvPr>
          <p:cNvSpPr txBox="1"/>
          <p:nvPr/>
        </p:nvSpPr>
        <p:spPr>
          <a:xfrm>
            <a:off x="1755230" y="5919950"/>
            <a:ext cx="90914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>
                <a:solidFill>
                  <a:srgbClr val="0166A4"/>
                </a:solidFill>
              </a:rPr>
              <a:t>This project has received funding from the European Union’s Horizon Europe research and innovation programme under Grant Agreement No 101161108 </a:t>
            </a:r>
          </a:p>
          <a:p>
            <a:r>
              <a:rPr lang="it-IT">
                <a:solidFill>
                  <a:srgbClr val="01728B"/>
                </a:solidFill>
              </a:rPr>
              <a:t> </a:t>
            </a:r>
          </a:p>
        </p:txBody>
      </p:sp>
      <p:pic>
        <p:nvPicPr>
          <p:cNvPr id="8" name="Immagine 7" descr="Immagine che contiene bandiera, stella, simbolo, blu&#10;&#10;Descrizione generata automaticamente">
            <a:extLst>
              <a:ext uri="{FF2B5EF4-FFF2-40B4-BE49-F238E27FC236}">
                <a16:creationId xmlns:a16="http://schemas.microsoft.com/office/drawing/2014/main" id="{CCEE5710-B13C-FB95-022F-2CAFA2B0B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55" y="5898930"/>
            <a:ext cx="851338" cy="567559"/>
          </a:xfrm>
          <a:prstGeom prst="rect">
            <a:avLst/>
          </a:prstGeom>
        </p:spPr>
      </p:pic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E029865A-F2A6-7B0D-750C-69341F8ABE73}"/>
              </a:ext>
            </a:extLst>
          </p:cNvPr>
          <p:cNvCxnSpPr>
            <a:cxnSpLocks/>
          </p:cNvCxnSpPr>
          <p:nvPr/>
        </p:nvCxnSpPr>
        <p:spPr>
          <a:xfrm>
            <a:off x="767255" y="5759668"/>
            <a:ext cx="1057340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57E0C28-54EE-1D0C-65B0-D55DAC8889DB}"/>
              </a:ext>
            </a:extLst>
          </p:cNvPr>
          <p:cNvSpPr txBox="1"/>
          <p:nvPr/>
        </p:nvSpPr>
        <p:spPr>
          <a:xfrm>
            <a:off x="2958663" y="3667375"/>
            <a:ext cx="64872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166A4"/>
                </a:solidFill>
                <a:latin typeface="Titillium Web"/>
              </a:rPr>
              <a:t>A borderless European digital health ecosystem</a:t>
            </a:r>
            <a:endParaRPr lang="it-IT" sz="2400" b="1">
              <a:solidFill>
                <a:srgbClr val="0166A4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A099A57-9D13-6E50-6D0A-2B65A2B13B5C}"/>
              </a:ext>
            </a:extLst>
          </p:cNvPr>
          <p:cNvSpPr txBox="1"/>
          <p:nvPr/>
        </p:nvSpPr>
        <p:spPr>
          <a:xfrm>
            <a:off x="4562929" y="4245429"/>
            <a:ext cx="609600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0166A4"/>
                </a:solidFill>
                <a:latin typeface="Titillium Web"/>
              </a:rPr>
              <a:t>https://unitedigihealth.eu/</a:t>
            </a:r>
          </a:p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4A09A0-87D8-2F7A-7A59-5AB6DDEC6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91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E6095-5D2E-805E-6D37-9B930E851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DE46F2-9388-4D76-6DBC-AF0FE000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4994"/>
            <a:ext cx="11606561" cy="1766723"/>
          </a:xfrm>
        </p:spPr>
        <p:txBody>
          <a:bodyPr lIns="91440" tIns="45720" rIns="91440" bIns="45720" anchor="b"/>
          <a:lstStyle/>
          <a:p>
            <a:r>
              <a:rPr lang="en-US" sz="4800" b="1">
                <a:solidFill>
                  <a:srgbClr val="0166A4"/>
                </a:solidFill>
                <a:latin typeface="Titillium Web"/>
              </a:rPr>
              <a:t>SECTOR SANITARIO</a:t>
            </a:r>
            <a:endParaRPr lang="en-US"/>
          </a:p>
        </p:txBody>
      </p:sp>
      <p:sp>
        <p:nvSpPr>
          <p:cNvPr id="20" name="CasellaDiTesto 14">
            <a:extLst>
              <a:ext uri="{FF2B5EF4-FFF2-40B4-BE49-F238E27FC236}">
                <a16:creationId xmlns:a16="http://schemas.microsoft.com/office/drawing/2014/main" id="{FF1085E0-6C50-FE3F-1058-A9C271B46CE2}"/>
              </a:ext>
            </a:extLst>
          </p:cNvPr>
          <p:cNvSpPr txBox="1"/>
          <p:nvPr/>
        </p:nvSpPr>
        <p:spPr>
          <a:xfrm>
            <a:off x="962031" y="1671079"/>
            <a:ext cx="506370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err="1">
                <a:solidFill>
                  <a:srgbClr val="1A2A59"/>
                </a:solidFill>
                <a:latin typeface="Titillium Web"/>
              </a:rPr>
              <a:t>Trabajo</a:t>
            </a:r>
            <a:r>
              <a:rPr lang="en-US" sz="2400" b="1">
                <a:solidFill>
                  <a:srgbClr val="1A2A59"/>
                </a:solidFill>
                <a:latin typeface="Titillium Web"/>
              </a:rPr>
              <a:t> con el </a:t>
            </a:r>
            <a:r>
              <a:rPr lang="en-US" sz="2400" b="1" err="1">
                <a:solidFill>
                  <a:srgbClr val="1A2A59"/>
                </a:solidFill>
                <a:latin typeface="Titillium Web"/>
              </a:rPr>
              <a:t>sistema</a:t>
            </a:r>
            <a:r>
              <a:rPr lang="en-US" sz="2400" b="1">
                <a:solidFill>
                  <a:srgbClr val="1A2A59"/>
                </a:solidFill>
                <a:latin typeface="Titillium Web"/>
              </a:rPr>
              <a:t> </a:t>
            </a:r>
            <a:r>
              <a:rPr lang="en-US" sz="2400" b="1" err="1">
                <a:solidFill>
                  <a:srgbClr val="1A2A59"/>
                </a:solidFill>
                <a:latin typeface="Titillium Web"/>
              </a:rPr>
              <a:t>sanitario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F0AC6E-AA59-555A-C380-8EE8EDC5C750}"/>
              </a:ext>
            </a:extLst>
          </p:cNvPr>
          <p:cNvSpPr txBox="1"/>
          <p:nvPr/>
        </p:nvSpPr>
        <p:spPr>
          <a:xfrm>
            <a:off x="964228" y="2275894"/>
            <a:ext cx="10599514" cy="3539430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Nuestro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objetivo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 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desde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el IACS es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establecer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las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relaciones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necesarias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con el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sistema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para:</a:t>
            </a:r>
          </a:p>
          <a:p>
            <a:endParaRPr lang="en-US" sz="1600" dirty="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  <a:p>
            <a:pPr marL="285750" indent="-285750">
              <a:buFont typeface="Wingdings"/>
              <a:buChar char="§"/>
            </a:pP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Identificar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las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necesidades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 del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sistema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sanitario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(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tecnológicas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y de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otros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ámbitos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)</a:t>
            </a:r>
          </a:p>
          <a:p>
            <a:endParaRPr lang="en-US" sz="1600" dirty="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  <a:p>
            <a:pPr marL="285750" indent="-285750">
              <a:buFont typeface="Wingdings"/>
              <a:buChar char="§"/>
            </a:pP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Defender, 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en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el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proyecto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UNITE, 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los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intereses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del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sistema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sanitario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aragonés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 </a:t>
            </a:r>
          </a:p>
          <a:p>
            <a:endParaRPr lang="en-US" sz="1600" dirty="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  <a:p>
            <a:pPr marL="285750" indent="-285750">
              <a:buFont typeface="Wingdings"/>
              <a:buChar char="§"/>
            </a:pP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Establecer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sinergias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entre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profesionales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sanitarios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responsables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compras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evaluadores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tecnologías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sanitarias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responsables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innovación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para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determinar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 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qué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soluciones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interesa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 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adquirir</a:t>
            </a:r>
            <a:endParaRPr lang="en-US" sz="1600" dirty="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  <a:p>
            <a:pPr marL="285750" indent="-285750">
              <a:buFont typeface="Wingdings"/>
              <a:buChar char="§"/>
            </a:pPr>
            <a:endParaRPr lang="en-US" sz="1600" dirty="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  <a:p>
            <a:pPr marL="285750" indent="-285750">
              <a:buFont typeface="Wingdings"/>
              <a:buChar char="§"/>
            </a:pP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Definir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un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flujo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trabajo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una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gobernanza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para:</a:t>
            </a:r>
          </a:p>
          <a:p>
            <a:pPr marL="742950" lvl="1" indent="-285750">
              <a:buFont typeface="Courier New"/>
              <a:buChar char="o"/>
            </a:pP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Evaluar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priorizar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las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necesidades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del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sistema</a:t>
            </a:r>
            <a:endParaRPr lang="en-US" sz="1600" dirty="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Analizar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las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soluciones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disponibles</a:t>
            </a:r>
            <a:endParaRPr lang="en-US" sz="160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Diseñar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un nuevo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proceso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que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permita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la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implementación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de la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tecnología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adquirida</a:t>
            </a:r>
            <a:endParaRPr lang="en-US" sz="1600" dirty="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  <a:p>
            <a:pPr marL="742950" lvl="1" indent="-285750">
              <a:buFont typeface="Courier New"/>
              <a:buChar char="o"/>
            </a:pP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Formar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a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los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profesionales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para usar las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tecnologías</a:t>
            </a:r>
            <a:r>
              <a:rPr lang="en-US" sz="16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6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adquiridas</a:t>
            </a:r>
            <a:endParaRPr lang="en-US" sz="1600" dirty="0">
              <a:solidFill>
                <a:srgbClr val="1A2A59"/>
              </a:solidFill>
              <a:latin typeface="Titillium Web"/>
              <a:ea typeface="Calibri"/>
              <a:cs typeface="Calibri"/>
            </a:endParaRPr>
          </a:p>
        </p:txBody>
      </p:sp>
      <p:sp>
        <p:nvSpPr>
          <p:cNvPr id="2" name="CasellaDiTesto 14">
            <a:extLst>
              <a:ext uri="{FF2B5EF4-FFF2-40B4-BE49-F238E27FC236}">
                <a16:creationId xmlns:a16="http://schemas.microsoft.com/office/drawing/2014/main" id="{28EB0D1B-6461-CB61-7B1C-73A3D3CC0965}"/>
              </a:ext>
            </a:extLst>
          </p:cNvPr>
          <p:cNvSpPr txBox="1"/>
          <p:nvPr/>
        </p:nvSpPr>
        <p:spPr>
          <a:xfrm>
            <a:off x="6267264" y="1372354"/>
            <a:ext cx="5580945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200" i="1">
                <a:latin typeface="Titillium Web"/>
              </a:rPr>
              <a:t>No se </a:t>
            </a:r>
            <a:r>
              <a:rPr lang="en-US" sz="2200" i="1" err="1">
                <a:latin typeface="Titillium Web"/>
              </a:rPr>
              <a:t>trata</a:t>
            </a:r>
            <a:r>
              <a:rPr lang="en-US" sz="2200" i="1">
                <a:latin typeface="Titillium Web"/>
              </a:rPr>
              <a:t> de </a:t>
            </a:r>
            <a:r>
              <a:rPr lang="en-US" sz="2200" i="1" err="1">
                <a:latin typeface="Titillium Web"/>
              </a:rPr>
              <a:t>incorporar</a:t>
            </a:r>
            <a:r>
              <a:rPr lang="en-US" sz="2200" i="1">
                <a:latin typeface="Titillium Web"/>
              </a:rPr>
              <a:t>  </a:t>
            </a:r>
            <a:r>
              <a:rPr lang="en-US" sz="2200" i="1" err="1">
                <a:latin typeface="Titillium Web"/>
              </a:rPr>
              <a:t>tecnologías</a:t>
            </a:r>
            <a:r>
              <a:rPr lang="en-US" sz="2200" i="1">
                <a:latin typeface="Titillium Web"/>
              </a:rPr>
              <a:t> </a:t>
            </a:r>
            <a:r>
              <a:rPr lang="en-US" sz="2200" i="1" err="1">
                <a:latin typeface="Titillium Web"/>
              </a:rPr>
              <a:t>sino</a:t>
            </a:r>
            <a:r>
              <a:rPr lang="en-US" sz="2200" i="1">
                <a:latin typeface="Titillium Web"/>
              </a:rPr>
              <a:t> de </a:t>
            </a:r>
            <a:r>
              <a:rPr lang="en-US" sz="2200" i="1" err="1">
                <a:latin typeface="Titillium Web"/>
              </a:rPr>
              <a:t>transformar</a:t>
            </a:r>
            <a:r>
              <a:rPr lang="en-US" sz="2200" i="1">
                <a:latin typeface="Titillium Web"/>
              </a:rPr>
              <a:t> el </a:t>
            </a:r>
            <a:r>
              <a:rPr lang="en-US" sz="2200" i="1" err="1">
                <a:latin typeface="Titillium Web"/>
              </a:rPr>
              <a:t>sistema</a:t>
            </a:r>
            <a:r>
              <a:rPr lang="en-US" sz="2200" i="1">
                <a:latin typeface="Titillium Web"/>
              </a:rPr>
              <a:t> </a:t>
            </a:r>
            <a:endParaRPr lang="en-US" sz="3900" b="1" i="1">
              <a:latin typeface="Merriweather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7FF5C64-D972-976D-B308-67F4B9E4E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675" y="356569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88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7E8DB-F945-0609-9408-EF2776921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271B6A-19A0-30F4-E703-D8DBD3246971}"/>
              </a:ext>
            </a:extLst>
          </p:cNvPr>
          <p:cNvSpPr txBox="1"/>
          <p:nvPr/>
        </p:nvSpPr>
        <p:spPr>
          <a:xfrm>
            <a:off x="411694" y="1594714"/>
            <a:ext cx="11309560" cy="3543000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La</a:t>
            </a:r>
            <a:r>
              <a:rPr lang="es-ES" sz="14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Dirección General de Industria, Competitividad, Innovación y Transformación Digital Empresarial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con el apoyo del Instituto Aragonés de Ciencias de la Salud (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IACS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) y la colaboración del clúster de la Salud de 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ARAHEALTH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el Instituto Tecnológico de Aragón (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ITA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) y Aragón Exterior (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AREX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), participará en 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UNITE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una de</a:t>
            </a:r>
            <a:r>
              <a:rPr lang="es-ES" sz="14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las principales iniciativas europeas de 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innovación en salud digital</a:t>
            </a:r>
            <a:r>
              <a:rPr lang="es-ES" sz="15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. </a:t>
            </a:r>
            <a:endParaRPr lang="es-ES" sz="1500" b="1">
              <a:solidFill>
                <a:srgbClr val="000000"/>
              </a:solidFill>
              <a:latin typeface="Titillium Web"/>
              <a:ea typeface="Calibri"/>
              <a:cs typeface="Calibri"/>
            </a:endParaRP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El proyecto cuenta con un presupuesto global cercano a los</a:t>
            </a:r>
            <a:r>
              <a:rPr lang="es-ES" sz="14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20 millones 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de euros, de los que aproximadamente</a:t>
            </a:r>
            <a:r>
              <a:rPr lang="es-ES" sz="14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1,84 millones</a:t>
            </a:r>
            <a:r>
              <a:rPr lang="es-ES" sz="15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corresponderán a </a:t>
            </a:r>
            <a:r>
              <a:rPr lang="es-E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Aragón. </a:t>
            </a:r>
            <a:endParaRPr lang="en-US" sz="1400" b="1" dirty="0">
              <a:solidFill>
                <a:srgbClr val="000000"/>
              </a:solidFill>
              <a:latin typeface="Titillium Web"/>
              <a:ea typeface="Calibri"/>
              <a:cs typeface="Calibri"/>
            </a:endParaRP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UNITE se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alinea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con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los</a:t>
            </a:r>
            <a:r>
              <a:rPr lang="en-US" sz="14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objetivos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del 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Plan de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Innovación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del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Gobierno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Aragón 2024-2027 y</a:t>
            </a:r>
            <a:r>
              <a:rPr lang="en-US" sz="14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con la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Estrategia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Especialización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Inteligente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Aragón (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S3 Aragón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),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especialmente</a:t>
            </a:r>
            <a:r>
              <a:rPr lang="en-US" sz="14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en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ámbitos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como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salud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bienestar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transformación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digital,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inteligencia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artificial,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gestión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datos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innovación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empresarial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transferencia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b="1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conocimiento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.</a:t>
            </a:r>
            <a:r>
              <a:rPr lang="en-US" sz="16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Además, el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proyecto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representa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una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oportunidad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para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aprovechar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las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capacidades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ya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existentes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Aragón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áreas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como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inteligencia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artificial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aplicada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a la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salud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análisis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datos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sanitarios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modelización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predictiva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envejecimiento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saludable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monitorización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remota de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pacientes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medicina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personalizada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30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reforzando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s-E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la conexión entre empresas, sistema sanitario, centros de investigación y administraciones públicas y fortaleciendo la capacidad innovadora y la proyección europea del ecosistema aragonés.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 </a:t>
            </a:r>
            <a:endParaRPr lang="en-US" sz="1300">
              <a:solidFill>
                <a:srgbClr val="000000"/>
              </a:solidFill>
              <a:latin typeface="Titillium Web"/>
              <a:ea typeface="Calibri"/>
              <a:cs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9A8E95C-090D-2078-8F33-A21361B78D8E}"/>
              </a:ext>
            </a:extLst>
          </p:cNvPr>
          <p:cNvSpPr txBox="1"/>
          <p:nvPr/>
        </p:nvSpPr>
        <p:spPr>
          <a:xfrm>
            <a:off x="571500" y="423883"/>
            <a:ext cx="8802584" cy="10310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i="0" u="none" strike="noStrike" baseline="0" dirty="0">
                <a:solidFill>
                  <a:srgbClr val="0166A4"/>
                </a:solidFill>
                <a:latin typeface="Titillium Web"/>
              </a:rPr>
              <a:t>Aragón se suma al proyecto europeo UNITE para liderar la innovación en salud digital</a:t>
            </a:r>
            <a:r>
              <a:rPr sz="2400" b="0" i="0" dirty="0">
                <a:solidFill>
                  <a:srgbClr val="000000"/>
                </a:solidFill>
                <a:latin typeface="Titillium Web"/>
                <a:ea typeface="Titillium Web"/>
                <a:cs typeface="Titillium Web"/>
              </a:rPr>
              <a:t>​</a:t>
            </a:r>
            <a:endParaRPr lang="es-ES" sz="2400" dirty="0">
              <a:ea typeface="Calibri"/>
              <a:cs typeface="Calibri"/>
            </a:endParaRPr>
          </a:p>
          <a:p>
            <a:pPr algn="ctr"/>
            <a:endParaRPr lang="es-ES" sz="1300">
              <a:solidFill>
                <a:srgbClr val="000000"/>
              </a:solidFill>
              <a:latin typeface="Titillium Web"/>
              <a:ea typeface="Calibri"/>
              <a:cs typeface="Calibri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415F1A2-896C-F372-E62F-BC2A69408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D2DFAE2F-C22D-4266-F560-6217FBBD8994}"/>
              </a:ext>
            </a:extLst>
          </p:cNvPr>
          <p:cNvSpPr txBox="1"/>
          <p:nvPr/>
        </p:nvSpPr>
        <p:spPr>
          <a:xfrm>
            <a:off x="411696" y="5137518"/>
            <a:ext cx="8617820" cy="1358064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El </a:t>
            </a:r>
            <a:r>
              <a:rPr lang="en-US" sz="1400" b="1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consorcio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está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liderado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por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la KIC  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28DIGITAL 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del Instituto Europeo de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Tecnología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(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EIT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) y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reúne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a la Agencia de Desarrollo e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Inversión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del Norte de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los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Países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Bajos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(NOM), la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agencia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“Scottish Enterprise” de </a:t>
            </a:r>
            <a:r>
              <a:rPr lang="en-US" sz="1400" b="1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Escocia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y el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Gobierno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Gales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(Reino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Unido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), la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Región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b="1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Lombardía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(Italia), la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Región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Macedonia Central 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(Grecia), Junta de 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Extremadura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– FUNDECYT y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Gobierno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b="1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Aragón 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- IACS (España) y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agencia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Universidades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fondos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300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I+D+i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 - UEFISCDI (</a:t>
            </a:r>
            <a:r>
              <a:rPr lang="en-US" sz="1400" b="1" dirty="0" err="1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Rumanía</a:t>
            </a:r>
            <a:r>
              <a:rPr lang="en-US" sz="1300" dirty="0">
                <a:solidFill>
                  <a:srgbClr val="000000"/>
                </a:solidFill>
                <a:latin typeface="Titillium Web"/>
                <a:ea typeface="Calibri"/>
                <a:cs typeface="Calibri"/>
              </a:rPr>
              <a:t>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44905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379DD76-94F7-0402-CA19-683C3B7892DE}"/>
              </a:ext>
            </a:extLst>
          </p:cNvPr>
          <p:cNvSpPr/>
          <p:nvPr/>
        </p:nvSpPr>
        <p:spPr>
          <a:xfrm>
            <a:off x="391296" y="463378"/>
            <a:ext cx="4819135" cy="6198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F972B30-7114-1BE8-2C89-FAB44D5AF230}"/>
              </a:ext>
            </a:extLst>
          </p:cNvPr>
          <p:cNvSpPr txBox="1"/>
          <p:nvPr/>
        </p:nvSpPr>
        <p:spPr>
          <a:xfrm>
            <a:off x="481745" y="2157997"/>
            <a:ext cx="11488861" cy="8271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spcAft>
                <a:spcPts val="900"/>
              </a:spcAft>
            </a:pPr>
            <a:r>
              <a:rPr lang="en-US" sz="1400" b="1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UNITE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 es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una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 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iniciativa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Regional Innovation Valleys 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(RIV),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financiada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por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 el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programa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Horizonte Europa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 (HE) de  la Comisión Europea,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que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promueve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+mn-lt"/>
                <a:cs typeface="+mn-lt"/>
              </a:rPr>
              <a:t>:</a:t>
            </a:r>
          </a:p>
          <a:p>
            <a:pPr algn="just">
              <a:lnSpc>
                <a:spcPct val="150000"/>
              </a:lnSpc>
              <a:spcAft>
                <a:spcPts val="900"/>
              </a:spcAft>
            </a:pPr>
            <a:endParaRPr lang="en-US" sz="1400">
              <a:latin typeface="Titillium Web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C4A706B-F1EA-C058-BF91-2B2137DF4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31A378A-27C0-A5D3-00F3-275EDDEE8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3226" y="6076579"/>
            <a:ext cx="2828925" cy="78105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18678FD-E7A4-1CD1-46CC-8A1D63E2DF73}"/>
              </a:ext>
            </a:extLst>
          </p:cNvPr>
          <p:cNvSpPr txBox="1"/>
          <p:nvPr/>
        </p:nvSpPr>
        <p:spPr>
          <a:xfrm>
            <a:off x="2232396" y="629227"/>
            <a:ext cx="6401130" cy="10592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i="0" u="none" strike="noStrike" baseline="0" dirty="0">
                <a:solidFill>
                  <a:srgbClr val="0166A4"/>
                </a:solidFill>
                <a:latin typeface="Arial Narrow"/>
                <a:ea typeface="Segoe UI"/>
                <a:cs typeface="Segoe UI"/>
              </a:rPr>
              <a:t>Proyecto UNITE</a:t>
            </a:r>
            <a:r>
              <a:rPr lang="en-US" sz="3200" b="1" dirty="0">
                <a:solidFill>
                  <a:srgbClr val="0166A4"/>
                </a:solidFill>
                <a:latin typeface="Arial Narrow"/>
                <a:ea typeface="Segoe UI"/>
                <a:cs typeface="Segoe UI"/>
              </a:rPr>
              <a:t> </a:t>
            </a:r>
            <a:r>
              <a:rPr lang="en-US" sz="2000" b="1" dirty="0">
                <a:solidFill>
                  <a:srgbClr val="0166A4"/>
                </a:solidFill>
                <a:latin typeface="Arial Narrow"/>
                <a:ea typeface="Segoe UI"/>
                <a:cs typeface="Segoe UI"/>
              </a:rPr>
              <a:t>(</a:t>
            </a:r>
            <a:r>
              <a:rPr lang="en-US" sz="2000" b="1" dirty="0">
                <a:solidFill>
                  <a:srgbClr val="0166A4"/>
                </a:solidFill>
                <a:latin typeface="Arial Narrow"/>
                <a:cs typeface="Segoe UI"/>
              </a:rPr>
              <a:t> 01/06/2026 a 31/08/2029)</a:t>
            </a:r>
            <a:endParaRPr lang="es-ES" sz="3200" b="1" dirty="0">
              <a:solidFill>
                <a:srgbClr val="0166A4"/>
              </a:solidFill>
              <a:latin typeface="Arial Narrow"/>
              <a:cs typeface="Segoe UI"/>
            </a:endParaRPr>
          </a:p>
          <a:p>
            <a:pPr algn="ctr">
              <a:lnSpc>
                <a:spcPts val="3675"/>
              </a:lnSpc>
            </a:pPr>
            <a:r>
              <a:rPr lang="es-ES" sz="3200" b="0" i="0" dirty="0">
                <a:solidFill>
                  <a:srgbClr val="000000"/>
                </a:solidFill>
                <a:latin typeface="Arial Narrow"/>
                <a:ea typeface="Segoe UI"/>
                <a:cs typeface="Segoe UI"/>
              </a:rPr>
              <a:t>​</a:t>
            </a:r>
            <a:r>
              <a:rPr lang="en-US" sz="2000" b="1" i="1" u="none" strike="noStrike" baseline="0" dirty="0">
                <a:solidFill>
                  <a:srgbClr val="1A2A59"/>
                </a:solidFill>
                <a:latin typeface="Titillium Web"/>
                <a:ea typeface="Segoe UI"/>
                <a:cs typeface="Segoe UI"/>
              </a:rPr>
              <a:t>La </a:t>
            </a:r>
            <a:r>
              <a:rPr lang="en-US" sz="2000" b="1" i="1" u="none" strike="noStrike" baseline="0" dirty="0" err="1">
                <a:solidFill>
                  <a:srgbClr val="1A2A59"/>
                </a:solidFill>
                <a:latin typeface="Titillium Web"/>
                <a:ea typeface="Segoe UI"/>
                <a:cs typeface="Segoe UI"/>
              </a:rPr>
              <a:t>tecnología</a:t>
            </a:r>
            <a:r>
              <a:rPr lang="en-US" sz="2000" b="1" i="1" u="none" strike="noStrike" baseline="0" dirty="0">
                <a:solidFill>
                  <a:srgbClr val="1A2A59"/>
                </a:solidFill>
                <a:latin typeface="Titillium Web"/>
                <a:ea typeface="Segoe UI"/>
                <a:cs typeface="Segoe UI"/>
              </a:rPr>
              <a:t> es el medio; la </a:t>
            </a:r>
            <a:r>
              <a:rPr lang="en-US" sz="2000" b="1" i="1" u="none" strike="noStrike" baseline="0" dirty="0" err="1">
                <a:solidFill>
                  <a:srgbClr val="1A2A59"/>
                </a:solidFill>
                <a:latin typeface="Titillium Web"/>
                <a:ea typeface="Segoe UI"/>
                <a:cs typeface="Segoe UI"/>
              </a:rPr>
              <a:t>resolución</a:t>
            </a:r>
            <a:r>
              <a:rPr lang="en-US" sz="2000" b="1" i="1" u="none" strike="noStrike" baseline="0" dirty="0">
                <a:solidFill>
                  <a:srgbClr val="1A2A59"/>
                </a:solidFill>
                <a:latin typeface="Titillium Web"/>
                <a:ea typeface="Segoe UI"/>
                <a:cs typeface="Segoe UI"/>
              </a:rPr>
              <a:t> de </a:t>
            </a:r>
            <a:r>
              <a:rPr lang="en-US" sz="2000" b="1" i="1" u="none" strike="noStrike" baseline="0" dirty="0" err="1">
                <a:solidFill>
                  <a:srgbClr val="1A2A59"/>
                </a:solidFill>
                <a:latin typeface="Titillium Web"/>
                <a:ea typeface="Segoe UI"/>
                <a:cs typeface="Segoe UI"/>
              </a:rPr>
              <a:t>retos</a:t>
            </a:r>
            <a:r>
              <a:rPr lang="en-US" sz="2000" b="1" i="1" u="none" strike="noStrike" baseline="0" dirty="0">
                <a:solidFill>
                  <a:srgbClr val="1A2A59"/>
                </a:solidFill>
                <a:latin typeface="Titillium Web"/>
                <a:ea typeface="Segoe UI"/>
                <a:cs typeface="Segoe UI"/>
              </a:rPr>
              <a:t>, el </a:t>
            </a:r>
            <a:r>
              <a:rPr lang="en-US" sz="2000" b="1" i="1" u="none" strike="noStrike" baseline="0" dirty="0" err="1">
                <a:solidFill>
                  <a:srgbClr val="1A2A59"/>
                </a:solidFill>
                <a:latin typeface="Titillium Web"/>
                <a:ea typeface="Segoe UI"/>
                <a:cs typeface="Segoe UI"/>
              </a:rPr>
              <a:t>objetivo</a:t>
            </a:r>
            <a:endParaRPr lang="en-US" sz="2000" b="0" i="0" dirty="0" err="1">
              <a:solidFill>
                <a:srgbClr val="000000"/>
              </a:solidFill>
              <a:latin typeface="Titillium Web"/>
              <a:ea typeface="Calibri" panose="020F0502020204030204"/>
              <a:cs typeface="Segoe U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777AAA8-FC09-3CC4-F269-4735429F9C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30" t="15625" r="37717" b="46"/>
          <a:stretch>
            <a:fillRect/>
          </a:stretch>
        </p:blipFill>
        <p:spPr>
          <a:xfrm>
            <a:off x="2124" y="2705771"/>
            <a:ext cx="4613643" cy="415668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F167C036-DF43-80CD-2119-EAE98DA7473F}"/>
              </a:ext>
            </a:extLst>
          </p:cNvPr>
          <p:cNvSpPr txBox="1"/>
          <p:nvPr/>
        </p:nvSpPr>
        <p:spPr>
          <a:xfrm>
            <a:off x="4618315" y="2702283"/>
            <a:ext cx="7207148" cy="41780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Una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innovación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orientada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a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impacto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,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capaz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responder 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a las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necesidades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Aragón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 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y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sus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ciudadanos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.</a:t>
            </a:r>
            <a:endParaRPr lang="en-US" sz="1400">
              <a:latin typeface="Titillium Web"/>
            </a:endParaRPr>
          </a:p>
          <a:p>
            <a:pPr marL="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El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refuerzo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las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capacidades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del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ecosistema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regional de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innovación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y acceder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a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mecanismos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financiación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.</a:t>
            </a:r>
            <a:endParaRPr lang="en-US" sz="1400" b="1">
              <a:latin typeface="Titillium Web"/>
            </a:endParaRPr>
          </a:p>
          <a:p>
            <a:pPr marL="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Programas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colaborativos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que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involucran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a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agentes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los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ecosistemas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I+D+i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regionales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en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resolver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retos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comunes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.</a:t>
            </a:r>
            <a:endParaRPr lang="en-US" sz="1400" b="1">
              <a:latin typeface="Titillium Web"/>
            </a:endParaRPr>
          </a:p>
          <a:p>
            <a:pPr marL="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La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movilización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recursos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hacia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la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innovación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 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y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facilitar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la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participación</a:t>
            </a: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las PYMEs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en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proyectos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europeos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.</a:t>
            </a:r>
            <a:endParaRPr lang="en-US" sz="1400">
              <a:latin typeface="Titillium Web"/>
            </a:endParaRPr>
          </a:p>
          <a:p>
            <a:pPr marL="285750">
              <a:lnSpc>
                <a:spcPct val="150000"/>
              </a:lnSpc>
              <a:spcAft>
                <a:spcPts val="900"/>
              </a:spcAft>
              <a:buFont typeface="Arial"/>
              <a:buChar char="•"/>
            </a:pPr>
            <a:r>
              <a:rPr lang="en-US" sz="1400" b="1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Alianzas entre regiones </a:t>
            </a:r>
            <a:r>
              <a:rPr lang="en-US" sz="1400" b="1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europeas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referencia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reforzar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la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proyección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internacional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 de sus </a:t>
            </a:r>
            <a:r>
              <a:rPr lang="en-US" sz="1400" dirty="0" err="1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participantes</a:t>
            </a:r>
            <a:r>
              <a:rPr lang="en-US" sz="1400" dirty="0">
                <a:solidFill>
                  <a:srgbClr val="0166A4"/>
                </a:solidFill>
                <a:latin typeface="Titillium Web"/>
                <a:ea typeface="Calibri"/>
                <a:cs typeface="Calibri"/>
              </a:rPr>
              <a:t>.</a:t>
            </a:r>
            <a:endParaRPr lang="en-US" sz="1400">
              <a:latin typeface="Titillium Web"/>
            </a:endParaRPr>
          </a:p>
          <a:p>
            <a:pPr algn="ctr"/>
            <a:endParaRPr lang="es-ES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012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6EAE0-0846-7FD4-9AD7-5DBE78BD6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66D7B2E-0F9A-EF69-BBD6-D75D25766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4994"/>
            <a:ext cx="11606561" cy="1766723"/>
          </a:xfrm>
        </p:spPr>
        <p:txBody>
          <a:bodyPr lIns="91440" tIns="45720" rIns="91440" bIns="45720" anchor="b"/>
          <a:lstStyle/>
          <a:p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Misión UNITE</a:t>
            </a:r>
            <a:endParaRPr lang="en-US" sz="32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0295BFC-2F0D-DFFE-2FA1-10FEF95244AD}"/>
              </a:ext>
            </a:extLst>
          </p:cNvPr>
          <p:cNvGrpSpPr/>
          <p:nvPr/>
        </p:nvGrpSpPr>
        <p:grpSpPr>
          <a:xfrm>
            <a:off x="663418" y="1916875"/>
            <a:ext cx="10858193" cy="3667329"/>
            <a:chOff x="838200" y="1686755"/>
            <a:chExt cx="10563678" cy="3667329"/>
          </a:xfrm>
        </p:grpSpPr>
        <p:sp>
          <p:nvSpPr>
            <p:cNvPr id="3" name="Forme libre 3">
              <a:extLst>
                <a:ext uri="{FF2B5EF4-FFF2-40B4-BE49-F238E27FC236}">
                  <a16:creationId xmlns:a16="http://schemas.microsoft.com/office/drawing/2014/main" id="{78E424FA-491F-B1C6-4C13-DB6893CA7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00" y="1808858"/>
              <a:ext cx="10515600" cy="994649"/>
            </a:xfrm>
            <a:custGeom>
              <a:avLst/>
              <a:gdLst>
                <a:gd name="T0" fmla="*/ 5257800 w 10515600"/>
                <a:gd name="T1" fmla="*/ 0 h 1243282"/>
                <a:gd name="T2" fmla="*/ 10515600 w 10515600"/>
                <a:gd name="T3" fmla="*/ 621641 h 1243282"/>
                <a:gd name="T4" fmla="*/ 5257800 w 10515600"/>
                <a:gd name="T5" fmla="*/ 1243282 h 1243282"/>
                <a:gd name="T6" fmla="*/ 0 w 10515600"/>
                <a:gd name="T7" fmla="*/ 621641 h 1243282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36416 w 10515600"/>
                <a:gd name="T13" fmla="*/ 36416 h 1243282"/>
                <a:gd name="T14" fmla="*/ 10479184 w 10515600"/>
                <a:gd name="T15" fmla="*/ 1206866 h 12432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15600" h="1243282">
                  <a:moveTo>
                    <a:pt x="124328" y="0"/>
                  </a:moveTo>
                  <a:lnTo>
                    <a:pt x="124328" y="0"/>
                  </a:lnTo>
                  <a:cubicBezTo>
                    <a:pt x="55663" y="0"/>
                    <a:pt x="0" y="55663"/>
                    <a:pt x="0" y="124327"/>
                  </a:cubicBezTo>
                  <a:lnTo>
                    <a:pt x="0" y="1118954"/>
                  </a:lnTo>
                  <a:cubicBezTo>
                    <a:pt x="0" y="1187618"/>
                    <a:pt x="55663" y="1243282"/>
                    <a:pt x="124328" y="1243282"/>
                  </a:cubicBezTo>
                  <a:lnTo>
                    <a:pt x="10391272" y="1243282"/>
                  </a:lnTo>
                  <a:cubicBezTo>
                    <a:pt x="10459936" y="1243282"/>
                    <a:pt x="10515600" y="1187618"/>
                    <a:pt x="10515600" y="1118954"/>
                  </a:cubicBezTo>
                  <a:lnTo>
                    <a:pt x="10515600" y="124328"/>
                  </a:lnTo>
                  <a:cubicBezTo>
                    <a:pt x="10515600" y="55663"/>
                    <a:pt x="10459936" y="0"/>
                    <a:pt x="10391272" y="0"/>
                  </a:cubicBezTo>
                  <a:lnTo>
                    <a:pt x="124328" y="0"/>
                  </a:lnTo>
                  <a:close/>
                </a:path>
              </a:pathLst>
            </a:custGeom>
            <a:solidFill>
              <a:schemeClr val="bg2"/>
            </a:solidFill>
            <a:ln w="25400">
              <a:solidFill>
                <a:schemeClr val="accent1"/>
              </a:solidFill>
            </a:ln>
          </p:spPr>
          <p:txBody>
            <a:bodyPr lIns="0" tIns="0" rIns="0" bIns="0"/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5" name="Forme libre 5">
              <a:extLst>
                <a:ext uri="{FF2B5EF4-FFF2-40B4-BE49-F238E27FC236}">
                  <a16:creationId xmlns:a16="http://schemas.microsoft.com/office/drawing/2014/main" id="{5E6A3129-847F-A4F4-B3F0-17DFFAEA8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421" y="1686755"/>
              <a:ext cx="9393457" cy="1243240"/>
            </a:xfrm>
            <a:custGeom>
              <a:avLst/>
              <a:gdLst>
                <a:gd name="T0" fmla="*/ 4539802 w 9079611"/>
                <a:gd name="T1" fmla="*/ 0 h 1243280"/>
                <a:gd name="T2" fmla="*/ 9079603 w 9079611"/>
                <a:gd name="T3" fmla="*/ 621642 h 1243280"/>
                <a:gd name="T4" fmla="*/ 4539802 w 9079611"/>
                <a:gd name="T5" fmla="*/ 1243284 h 1243280"/>
                <a:gd name="T6" fmla="*/ 0 w 9079611"/>
                <a:gd name="T7" fmla="*/ 621642 h 1243280"/>
                <a:gd name="T8" fmla="*/ 0 w 9079611"/>
                <a:gd name="T9" fmla="*/ 0 h 1243280"/>
                <a:gd name="T10" fmla="*/ 9079603 w 9079611"/>
                <a:gd name="T11" fmla="*/ 0 h 1243280"/>
                <a:gd name="T12" fmla="*/ 9079603 w 9079611"/>
                <a:gd name="T13" fmla="*/ 1243284 h 1243280"/>
                <a:gd name="T14" fmla="*/ 0 w 9079611"/>
                <a:gd name="T15" fmla="*/ 1243284 h 1243280"/>
                <a:gd name="T16" fmla="*/ 0 w 9079611"/>
                <a:gd name="T17" fmla="*/ 0 h 1243280"/>
                <a:gd name="T18" fmla="*/ 17694720 60000 65536"/>
                <a:gd name="T19" fmla="*/ 0 60000 65536"/>
                <a:gd name="T20" fmla="*/ 5898240 60000 65536"/>
                <a:gd name="T21" fmla="*/ 1179648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079611"/>
                <a:gd name="T28" fmla="*/ 0 h 1243280"/>
                <a:gd name="T29" fmla="*/ 9079611 w 9079611"/>
                <a:gd name="T30" fmla="*/ 1243280 h 1243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079611" h="1243280">
                  <a:moveTo>
                    <a:pt x="0" y="0"/>
                  </a:moveTo>
                  <a:lnTo>
                    <a:pt x="9079611" y="0"/>
                  </a:lnTo>
                  <a:lnTo>
                    <a:pt x="9079611" y="1243280"/>
                  </a:lnTo>
                  <a:lnTo>
                    <a:pt x="0" y="12432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1582" tIns="131582" rIns="131582" bIns="131582" anchor="ctr"/>
            <a:lstStyle>
              <a:lvl1pPr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ts val="1000"/>
                </a:spcAft>
              </a:pPr>
              <a:r>
                <a:rPr lang="fr-BE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Creación</a:t>
              </a:r>
              <a:r>
                <a:rPr lang="fr-BE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de un </a:t>
              </a:r>
              <a:r>
                <a:rPr lang="fr-BE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ecosistema</a:t>
              </a:r>
              <a:r>
                <a:rPr lang="fr-BE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fr-BE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europeo</a:t>
              </a:r>
              <a:r>
                <a:rPr lang="fr-BE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de </a:t>
              </a:r>
              <a:r>
                <a:rPr lang="fr-BE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innovación</a:t>
              </a:r>
              <a:r>
                <a:rPr lang="fr-BE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en </a:t>
              </a:r>
              <a:r>
                <a:rPr lang="fr-BE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salud</a:t>
              </a:r>
              <a:r>
                <a:rPr lang="fr-BE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digital</a:t>
              </a:r>
              <a:r>
                <a:rPr lang="fr-BE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sin </a:t>
              </a:r>
              <a:r>
                <a:rPr lang="fr-BE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fronteras</a:t>
              </a:r>
              <a:endParaRPr lang="en-US" sz="2000">
                <a:solidFill>
                  <a:srgbClr val="002060"/>
                </a:solidFill>
                <a:latin typeface="Titillium Web"/>
                <a:ea typeface="Calibri"/>
                <a:cs typeface="Calibri"/>
              </a:endParaRPr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10A74BC1-8EA2-64E4-AE4D-4346D37C4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00" y="4239957"/>
              <a:ext cx="10515600" cy="994649"/>
            </a:xfrm>
            <a:custGeom>
              <a:avLst/>
              <a:gdLst>
                <a:gd name="T0" fmla="*/ 5257800 w 10515600"/>
                <a:gd name="T1" fmla="*/ 0 h 1243282"/>
                <a:gd name="T2" fmla="*/ 10515600 w 10515600"/>
                <a:gd name="T3" fmla="*/ 621641 h 1243282"/>
                <a:gd name="T4" fmla="*/ 5257800 w 10515600"/>
                <a:gd name="T5" fmla="*/ 1243282 h 1243282"/>
                <a:gd name="T6" fmla="*/ 0 w 10515600"/>
                <a:gd name="T7" fmla="*/ 621641 h 1243282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36416 w 10515600"/>
                <a:gd name="T13" fmla="*/ 36416 h 1243282"/>
                <a:gd name="T14" fmla="*/ 10479184 w 10515600"/>
                <a:gd name="T15" fmla="*/ 1206866 h 12432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15600" h="1243282">
                  <a:moveTo>
                    <a:pt x="124328" y="0"/>
                  </a:moveTo>
                  <a:lnTo>
                    <a:pt x="124328" y="0"/>
                  </a:lnTo>
                  <a:cubicBezTo>
                    <a:pt x="55663" y="0"/>
                    <a:pt x="0" y="55663"/>
                    <a:pt x="0" y="124327"/>
                  </a:cubicBezTo>
                  <a:lnTo>
                    <a:pt x="0" y="1118954"/>
                  </a:lnTo>
                  <a:cubicBezTo>
                    <a:pt x="0" y="1187618"/>
                    <a:pt x="55663" y="1243282"/>
                    <a:pt x="124328" y="1243282"/>
                  </a:cubicBezTo>
                  <a:lnTo>
                    <a:pt x="10391272" y="1243282"/>
                  </a:lnTo>
                  <a:cubicBezTo>
                    <a:pt x="10459936" y="1243282"/>
                    <a:pt x="10515600" y="1187618"/>
                    <a:pt x="10515600" y="1118954"/>
                  </a:cubicBezTo>
                  <a:lnTo>
                    <a:pt x="10515600" y="124328"/>
                  </a:lnTo>
                  <a:cubicBezTo>
                    <a:pt x="10515600" y="55663"/>
                    <a:pt x="10459936" y="0"/>
                    <a:pt x="10391272" y="0"/>
                  </a:cubicBezTo>
                  <a:lnTo>
                    <a:pt x="124328" y="0"/>
                  </a:lnTo>
                  <a:close/>
                </a:path>
              </a:pathLst>
            </a:custGeom>
            <a:solidFill>
              <a:schemeClr val="bg2"/>
            </a:solidFill>
            <a:ln w="25400" cap="flat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0" name="Forme libre 8">
              <a:extLst>
                <a:ext uri="{FF2B5EF4-FFF2-40B4-BE49-F238E27FC236}">
                  <a16:creationId xmlns:a16="http://schemas.microsoft.com/office/drawing/2014/main" id="{97D57F6F-A087-A5B1-211D-1DF80DF2C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8484" y="4125221"/>
              <a:ext cx="9443279" cy="1228863"/>
            </a:xfrm>
            <a:custGeom>
              <a:avLst/>
              <a:gdLst>
                <a:gd name="T0" fmla="*/ 4539802 w 9079611"/>
                <a:gd name="T1" fmla="*/ 0 h 1243280"/>
                <a:gd name="T2" fmla="*/ 9079603 w 9079611"/>
                <a:gd name="T3" fmla="*/ 621642 h 1243280"/>
                <a:gd name="T4" fmla="*/ 4539802 w 9079611"/>
                <a:gd name="T5" fmla="*/ 1243284 h 1243280"/>
                <a:gd name="T6" fmla="*/ 0 w 9079611"/>
                <a:gd name="T7" fmla="*/ 621642 h 1243280"/>
                <a:gd name="T8" fmla="*/ 0 w 9079611"/>
                <a:gd name="T9" fmla="*/ 0 h 1243280"/>
                <a:gd name="T10" fmla="*/ 9079603 w 9079611"/>
                <a:gd name="T11" fmla="*/ 0 h 1243280"/>
                <a:gd name="T12" fmla="*/ 9079603 w 9079611"/>
                <a:gd name="T13" fmla="*/ 1243284 h 1243280"/>
                <a:gd name="T14" fmla="*/ 0 w 9079611"/>
                <a:gd name="T15" fmla="*/ 1243284 h 1243280"/>
                <a:gd name="T16" fmla="*/ 0 w 9079611"/>
                <a:gd name="T17" fmla="*/ 0 h 1243280"/>
                <a:gd name="T18" fmla="*/ 17694720 60000 65536"/>
                <a:gd name="T19" fmla="*/ 0 60000 65536"/>
                <a:gd name="T20" fmla="*/ 5898240 60000 65536"/>
                <a:gd name="T21" fmla="*/ 1179648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079611"/>
                <a:gd name="T28" fmla="*/ 0 h 1243280"/>
                <a:gd name="T29" fmla="*/ 9079611 w 9079611"/>
                <a:gd name="T30" fmla="*/ 1243280 h 1243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079611" h="1243280">
                  <a:moveTo>
                    <a:pt x="0" y="0"/>
                  </a:moveTo>
                  <a:lnTo>
                    <a:pt x="9079611" y="0"/>
                  </a:lnTo>
                  <a:lnTo>
                    <a:pt x="9079611" y="1243280"/>
                  </a:lnTo>
                  <a:lnTo>
                    <a:pt x="0" y="12432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1582" tIns="131582" rIns="131582" bIns="131582" anchor="ctr"/>
            <a:lstStyle>
              <a:lvl1pPr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ts val="1000"/>
                </a:spcAft>
              </a:pPr>
              <a:r>
                <a:rPr lang="en-GB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Transformar</a:t>
              </a:r>
              <a:r>
                <a:rPr lang="en-GB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la </a:t>
              </a:r>
              <a:r>
                <a:rPr lang="en-GB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asistencia</a:t>
              </a:r>
              <a:r>
                <a:rPr lang="en-GB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sanitaria</a:t>
              </a:r>
              <a:r>
                <a:rPr lang="en-GB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GB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mediante</a:t>
              </a:r>
              <a:r>
                <a:rPr lang="en-GB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la </a:t>
              </a:r>
              <a:r>
                <a:rPr lang="en-GB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innovación</a:t>
              </a:r>
              <a:r>
                <a:rPr lang="en-GB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digital </a:t>
              </a:r>
              <a:r>
                <a:rPr lang="en-GB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en</a:t>
              </a:r>
              <a:r>
                <a:rPr lang="en-GB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GB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tecnología</a:t>
              </a:r>
              <a:r>
                <a:rPr lang="en-GB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de </a:t>
              </a:r>
              <a:r>
                <a:rPr lang="en-GB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vanguardia</a:t>
              </a:r>
              <a:r>
                <a:rPr lang="en-GB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endParaRPr lang="en-US" sz="2000" dirty="0">
                <a:solidFill>
                  <a:srgbClr val="002060"/>
                </a:solidFill>
                <a:latin typeface="Titillium Web"/>
                <a:ea typeface="Calibri"/>
                <a:cs typeface="Calibri"/>
              </a:endParaRPr>
            </a:p>
          </p:txBody>
        </p:sp>
        <p:sp>
          <p:nvSpPr>
            <p:cNvPr id="11" name="Forme libre 9">
              <a:extLst>
                <a:ext uri="{FF2B5EF4-FFF2-40B4-BE49-F238E27FC236}">
                  <a16:creationId xmlns:a16="http://schemas.microsoft.com/office/drawing/2014/main" id="{1C309E4E-9068-E188-EBE6-FDEF448AA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00" y="3024593"/>
              <a:ext cx="10515600" cy="994649"/>
            </a:xfrm>
            <a:custGeom>
              <a:avLst/>
              <a:gdLst>
                <a:gd name="T0" fmla="*/ 5257800 w 10515600"/>
                <a:gd name="T1" fmla="*/ 0 h 1243282"/>
                <a:gd name="T2" fmla="*/ 10515600 w 10515600"/>
                <a:gd name="T3" fmla="*/ 621641 h 1243282"/>
                <a:gd name="T4" fmla="*/ 5257800 w 10515600"/>
                <a:gd name="T5" fmla="*/ 1243282 h 1243282"/>
                <a:gd name="T6" fmla="*/ 0 w 10515600"/>
                <a:gd name="T7" fmla="*/ 621641 h 1243282"/>
                <a:gd name="T8" fmla="*/ 17694720 60000 65536"/>
                <a:gd name="T9" fmla="*/ 0 60000 65536"/>
                <a:gd name="T10" fmla="*/ 5898240 60000 65536"/>
                <a:gd name="T11" fmla="*/ 11796480 60000 65536"/>
                <a:gd name="T12" fmla="*/ 36416 w 10515600"/>
                <a:gd name="T13" fmla="*/ 36416 h 1243282"/>
                <a:gd name="T14" fmla="*/ 10479184 w 10515600"/>
                <a:gd name="T15" fmla="*/ 1206866 h 124328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515600" h="1243282">
                  <a:moveTo>
                    <a:pt x="124328" y="0"/>
                  </a:moveTo>
                  <a:lnTo>
                    <a:pt x="124328" y="0"/>
                  </a:lnTo>
                  <a:cubicBezTo>
                    <a:pt x="55663" y="0"/>
                    <a:pt x="0" y="55663"/>
                    <a:pt x="0" y="124327"/>
                  </a:cubicBezTo>
                  <a:lnTo>
                    <a:pt x="0" y="1118954"/>
                  </a:lnTo>
                  <a:cubicBezTo>
                    <a:pt x="0" y="1187618"/>
                    <a:pt x="55663" y="1243282"/>
                    <a:pt x="124328" y="1243282"/>
                  </a:cubicBezTo>
                  <a:lnTo>
                    <a:pt x="10391272" y="1243282"/>
                  </a:lnTo>
                  <a:cubicBezTo>
                    <a:pt x="10459936" y="1243282"/>
                    <a:pt x="10515600" y="1187618"/>
                    <a:pt x="10515600" y="1118954"/>
                  </a:cubicBezTo>
                  <a:lnTo>
                    <a:pt x="10515600" y="124328"/>
                  </a:lnTo>
                  <a:cubicBezTo>
                    <a:pt x="10515600" y="55663"/>
                    <a:pt x="10459936" y="0"/>
                    <a:pt x="10391272" y="0"/>
                  </a:cubicBezTo>
                  <a:lnTo>
                    <a:pt x="124328" y="0"/>
                  </a:lnTo>
                  <a:close/>
                </a:path>
              </a:pathLst>
            </a:custGeom>
            <a:solidFill>
              <a:schemeClr val="bg2"/>
            </a:solidFill>
            <a:ln w="25400">
              <a:solidFill>
                <a:schemeClr val="accent1"/>
              </a:solidFill>
            </a:ln>
          </p:spPr>
          <p:txBody>
            <a:bodyPr lIns="0" tIns="0" rIns="0" bIns="0"/>
            <a:lstStyle/>
            <a:p>
              <a:endParaRPr lang="en-US">
                <a:solidFill>
                  <a:srgbClr val="002060"/>
                </a:solidFill>
              </a:endParaRPr>
            </a:p>
          </p:txBody>
        </p:sp>
        <p:sp>
          <p:nvSpPr>
            <p:cNvPr id="13" name="Forme libre 11">
              <a:extLst>
                <a:ext uri="{FF2B5EF4-FFF2-40B4-BE49-F238E27FC236}">
                  <a16:creationId xmlns:a16="http://schemas.microsoft.com/office/drawing/2014/main" id="{BAB4E3F9-089D-132E-8BE9-022EEFD28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0447" y="2914952"/>
              <a:ext cx="9401316" cy="1243240"/>
            </a:xfrm>
            <a:custGeom>
              <a:avLst/>
              <a:gdLst>
                <a:gd name="T0" fmla="*/ 4539802 w 9079611"/>
                <a:gd name="T1" fmla="*/ 0 h 1243280"/>
                <a:gd name="T2" fmla="*/ 9079603 w 9079611"/>
                <a:gd name="T3" fmla="*/ 621642 h 1243280"/>
                <a:gd name="T4" fmla="*/ 4539802 w 9079611"/>
                <a:gd name="T5" fmla="*/ 1243284 h 1243280"/>
                <a:gd name="T6" fmla="*/ 0 w 9079611"/>
                <a:gd name="T7" fmla="*/ 621642 h 1243280"/>
                <a:gd name="T8" fmla="*/ 0 w 9079611"/>
                <a:gd name="T9" fmla="*/ 0 h 1243280"/>
                <a:gd name="T10" fmla="*/ 9079603 w 9079611"/>
                <a:gd name="T11" fmla="*/ 0 h 1243280"/>
                <a:gd name="T12" fmla="*/ 9079603 w 9079611"/>
                <a:gd name="T13" fmla="*/ 1243284 h 1243280"/>
                <a:gd name="T14" fmla="*/ 0 w 9079611"/>
                <a:gd name="T15" fmla="*/ 1243284 h 1243280"/>
                <a:gd name="T16" fmla="*/ 0 w 9079611"/>
                <a:gd name="T17" fmla="*/ 0 h 1243280"/>
                <a:gd name="T18" fmla="*/ 17694720 60000 65536"/>
                <a:gd name="T19" fmla="*/ 0 60000 65536"/>
                <a:gd name="T20" fmla="*/ 5898240 60000 65536"/>
                <a:gd name="T21" fmla="*/ 1179648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079611"/>
                <a:gd name="T28" fmla="*/ 0 h 1243280"/>
                <a:gd name="T29" fmla="*/ 9079611 w 9079611"/>
                <a:gd name="T30" fmla="*/ 1243280 h 1243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079611" h="1243280">
                  <a:moveTo>
                    <a:pt x="0" y="0"/>
                  </a:moveTo>
                  <a:lnTo>
                    <a:pt x="9079611" y="0"/>
                  </a:lnTo>
                  <a:lnTo>
                    <a:pt x="9079611" y="1243280"/>
                  </a:lnTo>
                  <a:lnTo>
                    <a:pt x="0" y="12432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1582" tIns="131582" rIns="131582" bIns="131582" anchor="ctr"/>
            <a:lstStyle>
              <a:lvl1pPr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1pPr>
              <a:lvl2pPr marL="742950" indent="-28575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2pPr>
              <a:lvl3pPr marL="11430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3pPr>
              <a:lvl4pPr marL="16002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4pPr>
              <a:lvl5pPr marL="2057400" indent="-228600" defTabSz="1022350"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5pPr>
              <a:lvl6pPr marL="25146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6pPr>
              <a:lvl7pPr marL="29718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7pPr>
              <a:lvl8pPr marL="34290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8pPr>
              <a:lvl9pPr marL="3886200" indent="-228600" defTabSz="10223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ptos" panose="020B00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Aft>
                  <a:spcPts val="1000"/>
                </a:spcAft>
              </a:pPr>
              <a:r>
                <a:rPr lang="en-US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Abordar</a:t>
              </a:r>
              <a:r>
                <a:rPr lang="en-US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US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los</a:t>
              </a:r>
              <a:r>
                <a:rPr lang="en-US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retos</a:t>
              </a:r>
              <a:r>
                <a:rPr lang="en-US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US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que</a:t>
              </a:r>
              <a:r>
                <a:rPr lang="en-US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US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plantean</a:t>
              </a:r>
              <a:r>
                <a:rPr lang="en-US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US" sz="2000" dirty="0" err="1">
                  <a:solidFill>
                    <a:srgbClr val="002060"/>
                  </a:solidFill>
                  <a:latin typeface="Titillium Web"/>
                  <a:cs typeface="Calibri"/>
                </a:rPr>
                <a:t>los</a:t>
              </a:r>
              <a:r>
                <a:rPr lang="en-US" sz="2000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cambios</a:t>
              </a:r>
              <a:r>
                <a:rPr lang="en-US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</a:t>
              </a:r>
              <a:r>
                <a:rPr lang="en-US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demográficos</a:t>
              </a:r>
              <a:r>
                <a:rPr lang="en-US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y el </a:t>
              </a:r>
              <a:r>
                <a:rPr lang="en-US" sz="2000" b="1" dirty="0" err="1">
                  <a:solidFill>
                    <a:srgbClr val="002060"/>
                  </a:solidFill>
                  <a:latin typeface="Titillium Web"/>
                  <a:cs typeface="Calibri"/>
                </a:rPr>
                <a:t>envejecimiento</a:t>
              </a:r>
              <a:r>
                <a:rPr lang="en-US" sz="2000" b="1" dirty="0">
                  <a:solidFill>
                    <a:srgbClr val="002060"/>
                  </a:solidFill>
                  <a:latin typeface="Titillium Web"/>
                  <a:cs typeface="Calibri"/>
                </a:rPr>
                <a:t> de la población</a:t>
              </a:r>
              <a:endParaRPr lang="en-US" sz="2000" b="1">
                <a:solidFill>
                  <a:srgbClr val="002060"/>
                </a:solidFill>
                <a:latin typeface="Titillium Web"/>
                <a:ea typeface="Calibri"/>
                <a:cs typeface="Calibri"/>
              </a:endParaRPr>
            </a:p>
          </p:txBody>
        </p:sp>
        <p:pic>
          <p:nvPicPr>
            <p:cNvPr id="15" name="Graphic 14" descr="Network outline">
              <a:extLst>
                <a:ext uri="{FF2B5EF4-FFF2-40B4-BE49-F238E27FC236}">
                  <a16:creationId xmlns:a16="http://schemas.microsoft.com/office/drawing/2014/main" id="{40508276-A0AB-CD06-DB03-C9BA77E50F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52039" y="1912485"/>
              <a:ext cx="746059" cy="746059"/>
            </a:xfrm>
            <a:prstGeom prst="rect">
              <a:avLst/>
            </a:prstGeom>
          </p:spPr>
        </p:pic>
        <p:pic>
          <p:nvPicPr>
            <p:cNvPr id="17" name="Graphic 16" descr="Man with cane outline">
              <a:extLst>
                <a:ext uri="{FF2B5EF4-FFF2-40B4-BE49-F238E27FC236}">
                  <a16:creationId xmlns:a16="http://schemas.microsoft.com/office/drawing/2014/main" id="{725D7285-7D9E-755F-A489-98E9A894C8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63190" y="3161812"/>
              <a:ext cx="692702" cy="692702"/>
            </a:xfrm>
            <a:prstGeom prst="rect">
              <a:avLst/>
            </a:prstGeom>
          </p:spPr>
        </p:pic>
        <p:pic>
          <p:nvPicPr>
            <p:cNvPr id="19" name="Graphic 18" descr="Heart with pulse outline">
              <a:extLst>
                <a:ext uri="{FF2B5EF4-FFF2-40B4-BE49-F238E27FC236}">
                  <a16:creationId xmlns:a16="http://schemas.microsoft.com/office/drawing/2014/main" id="{C57BF546-1BCE-0CBF-2575-A5F9DDE8B3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9453" y="4357375"/>
              <a:ext cx="849892" cy="849892"/>
            </a:xfrm>
            <a:prstGeom prst="rect">
              <a:avLst/>
            </a:prstGeom>
          </p:spPr>
        </p:pic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EA5DD467-AC85-3A71-6432-869EAD079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79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EADC7-CB05-CF06-1235-1A76B94A1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1EAEE7E-F1A0-A64B-27D3-2EA3C0BA5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4994"/>
            <a:ext cx="11606561" cy="1766723"/>
          </a:xfrm>
        </p:spPr>
        <p:txBody>
          <a:bodyPr lIns="91440" tIns="45720" rIns="91440" bIns="45720" anchor="b"/>
          <a:lstStyle/>
          <a:p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Retos</a:t>
            </a:r>
            <a:r>
              <a:rPr lang="en-US" sz="3200" dirty="0">
                <a:solidFill>
                  <a:srgbClr val="0166A4"/>
                </a:solidFill>
                <a:latin typeface="Titillium Web"/>
              </a:rPr>
              <a:t> (topics) </a:t>
            </a:r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de </a:t>
            </a:r>
            <a:r>
              <a:rPr lang="en-US" sz="3200" b="1" dirty="0" err="1">
                <a:solidFill>
                  <a:srgbClr val="0166A4"/>
                </a:solidFill>
                <a:latin typeface="Titillium Web"/>
              </a:rPr>
              <a:t>Innovación</a:t>
            </a:r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 UNITE</a:t>
            </a:r>
            <a:endParaRPr lang="en-US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CCAB5A-6798-D344-8F4E-D9D6DEFDC9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626805" y="1615024"/>
            <a:ext cx="8135187" cy="41932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314C81-B83E-F6BC-8391-9D75DBCB30B0}"/>
              </a:ext>
            </a:extLst>
          </p:cNvPr>
          <p:cNvSpPr txBox="1"/>
          <p:nvPr/>
        </p:nvSpPr>
        <p:spPr>
          <a:xfrm>
            <a:off x="2537689" y="1988323"/>
            <a:ext cx="7081313" cy="584775"/>
          </a:xfrm>
          <a:prstGeom prst="rect">
            <a:avLst/>
          </a:prstGeom>
          <a:solidFill>
            <a:srgbClr val="10618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Innovación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en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tecnología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avanzada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para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garantizar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la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igualdad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en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materia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de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salud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para </a:t>
            </a:r>
            <a:r>
              <a:rPr lang="en-US" sz="1600" b="1" dirty="0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toda</a:t>
            </a:r>
            <a:r>
              <a:rPr lang="en-US" sz="1600" b="1" dirty="0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la población </a:t>
            </a:r>
            <a:endParaRPr lang="en-US" sz="1600" b="1" dirty="0">
              <a:solidFill>
                <a:schemeClr val="bg1"/>
              </a:solidFill>
              <a:latin typeface="Titillium Web Bold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E237DA-48BB-94A7-E27B-C487543DFA66}"/>
              </a:ext>
            </a:extLst>
          </p:cNvPr>
          <p:cNvSpPr txBox="1"/>
          <p:nvPr/>
        </p:nvSpPr>
        <p:spPr>
          <a:xfrm>
            <a:off x="2913865" y="2938205"/>
            <a:ext cx="6705136" cy="584775"/>
          </a:xfrm>
          <a:prstGeom prst="rect">
            <a:avLst/>
          </a:prstGeom>
          <a:solidFill>
            <a:srgbClr val="10618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Innovaciones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digitales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que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impulsan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una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atención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a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distancia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más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personalizada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y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centrada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en</a:t>
            </a:r>
            <a:r>
              <a:rPr lang="en-US" sz="16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las personas</a:t>
            </a:r>
            <a:endParaRPr lang="en-US" b="1">
              <a:solidFill>
                <a:schemeClr val="bg1"/>
              </a:solidFill>
              <a:latin typeface="Titillium Web Bold"/>
              <a:ea typeface="+mn-lt"/>
              <a:cs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FC21A2-09FF-A809-E83E-765B424FD1CB}"/>
              </a:ext>
            </a:extLst>
          </p:cNvPr>
          <p:cNvSpPr txBox="1"/>
          <p:nvPr/>
        </p:nvSpPr>
        <p:spPr>
          <a:xfrm>
            <a:off x="2913865" y="4042827"/>
            <a:ext cx="6705136" cy="353943"/>
          </a:xfrm>
          <a:prstGeom prst="rect">
            <a:avLst/>
          </a:prstGeom>
          <a:solidFill>
            <a:srgbClr val="10618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Impulsar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los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espacios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europeos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de </a:t>
            </a:r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datos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sanitarios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endParaRPr lang="en-US" sz="1700" b="1">
              <a:solidFill>
                <a:schemeClr val="bg1"/>
              </a:solidFill>
              <a:latin typeface="Titillium Web Bold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7FC197-34B8-3AD7-C1D9-2E7722A891ED}"/>
              </a:ext>
            </a:extLst>
          </p:cNvPr>
          <p:cNvSpPr txBox="1"/>
          <p:nvPr/>
        </p:nvSpPr>
        <p:spPr>
          <a:xfrm>
            <a:off x="2537687" y="5007383"/>
            <a:ext cx="7081313" cy="353943"/>
          </a:xfrm>
          <a:prstGeom prst="rect">
            <a:avLst/>
          </a:prstGeom>
          <a:solidFill>
            <a:srgbClr val="106186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Innovación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digital para </a:t>
            </a:r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hacer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frente</a:t>
            </a:r>
            <a:r>
              <a:rPr lang="en-US" sz="1700" b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 a la crisis de personal </a:t>
            </a:r>
            <a:r>
              <a:rPr lang="en-US" sz="1700" b="1" err="1">
                <a:solidFill>
                  <a:schemeClr val="bg1"/>
                </a:solidFill>
                <a:latin typeface="Titillium Web Bold"/>
                <a:ea typeface="+mn-lt"/>
                <a:cs typeface="+mn-lt"/>
              </a:rPr>
              <a:t>sanitario</a:t>
            </a:r>
            <a:endParaRPr lang="en-US" b="1">
              <a:solidFill>
                <a:schemeClr val="bg1"/>
              </a:solidFill>
              <a:latin typeface="Titillium Web Bold"/>
              <a:ea typeface="Calibri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6337252-FE6D-7484-F3F0-0FFB08D00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32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9603-A52F-F372-AE01-C39F5B37C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79D91A6-2715-309F-548D-BA6D77A9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4994"/>
            <a:ext cx="11606561" cy="1766723"/>
          </a:xfrm>
        </p:spPr>
        <p:txBody>
          <a:bodyPr lIns="91440" tIns="45720" rIns="91440" bIns="45720" anchor="b"/>
          <a:lstStyle/>
          <a:p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UNITE Plan de </a:t>
            </a:r>
            <a:r>
              <a:rPr lang="en-US" sz="3200" b="1" dirty="0" err="1">
                <a:solidFill>
                  <a:srgbClr val="0166A4"/>
                </a:solidFill>
                <a:latin typeface="Titillium Web"/>
              </a:rPr>
              <a:t>Acción</a:t>
            </a:r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 </a:t>
            </a:r>
            <a:endParaRPr lang="en-US" sz="3200" b="1" dirty="0">
              <a:solidFill>
                <a:srgbClr val="0166A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5830C6-1577-2041-B229-D14971ABF031}"/>
              </a:ext>
            </a:extLst>
          </p:cNvPr>
          <p:cNvSpPr txBox="1"/>
          <p:nvPr/>
        </p:nvSpPr>
        <p:spPr>
          <a:xfrm>
            <a:off x="685059" y="3629105"/>
            <a:ext cx="2123552" cy="827141"/>
          </a:xfrm>
          <a:prstGeom prst="roundRect">
            <a:avLst/>
          </a:prstGeom>
          <a:solidFill>
            <a:srgbClr val="1B6081"/>
          </a:solidFill>
          <a:effectLst>
            <a:outerShdw blurRad="63500" dist="38100" dir="21540000">
              <a:srgbClr val="000000">
                <a:alpha val="4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Construir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cadenas</a:t>
            </a:r>
            <a:endParaRPr lang="en-US" sz="1400" b="1">
              <a:solidFill>
                <a:srgbClr val="FFFFFF"/>
              </a:solidFill>
              <a:latin typeface="Titillium Web Bold"/>
              <a:ea typeface="+mn-lt"/>
              <a:cs typeface="+mn-lt"/>
            </a:endParaRPr>
          </a:p>
          <a:p>
            <a:pPr algn="ctr"/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 de valor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interregionales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(WP 5)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731193-6046-D35F-69D5-CFAF1F8595C5}"/>
              </a:ext>
            </a:extLst>
          </p:cNvPr>
          <p:cNvSpPr txBox="1"/>
          <p:nvPr/>
        </p:nvSpPr>
        <p:spPr>
          <a:xfrm>
            <a:off x="9310780" y="4005501"/>
            <a:ext cx="2011702" cy="987504"/>
          </a:xfrm>
          <a:prstGeom prst="roundRect">
            <a:avLst/>
          </a:prstGeom>
          <a:solidFill>
            <a:srgbClr val="1B6081"/>
          </a:solidFill>
          <a:effectLst>
            <a:outerShdw blurRad="63500" dist="38100" dir="21540000">
              <a:srgbClr val="000000">
                <a:alpha val="4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Planes de </a:t>
            </a:r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acción</a:t>
            </a:r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estratégicos</a:t>
            </a:r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a largo </a:t>
            </a:r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plazo</a:t>
            </a:r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 para </a:t>
            </a:r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ecosistemas</a:t>
            </a:r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de </a:t>
            </a:r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salud</a:t>
            </a:r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digital </a:t>
            </a:r>
            <a:endParaRPr lang="en-US" sz="1300" dirty="0">
              <a:latin typeface="Titillium Web Bold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E16518-50C6-E616-730E-5D275FE1BA42}"/>
              </a:ext>
            </a:extLst>
          </p:cNvPr>
          <p:cNvSpPr txBox="1"/>
          <p:nvPr/>
        </p:nvSpPr>
        <p:spPr>
          <a:xfrm>
            <a:off x="688623" y="4590247"/>
            <a:ext cx="2128563" cy="817245"/>
          </a:xfrm>
          <a:prstGeom prst="roundRect">
            <a:avLst/>
          </a:prstGeom>
          <a:solidFill>
            <a:srgbClr val="1B6081"/>
          </a:solidFill>
          <a:effectLst>
            <a:outerShdw blurRad="63500" dist="38100" dir="21540000">
              <a:srgbClr val="000000">
                <a:alpha val="4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Servicios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 y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capacidades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 de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los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ecosistemas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regionales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Calibri"/>
                <a:cs typeface="Calibri"/>
              </a:rPr>
              <a:t> (WP 3)</a:t>
            </a:r>
            <a:endParaRPr lang="en-US" dirty="0">
              <a:latin typeface="Titillium Web Bold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07A2DA47-6A58-3EBF-2569-112121CEC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C4ED75D6-E374-F017-F7FA-1308090ABA28}"/>
              </a:ext>
            </a:extLst>
          </p:cNvPr>
          <p:cNvSpPr txBox="1"/>
          <p:nvPr/>
        </p:nvSpPr>
        <p:spPr>
          <a:xfrm>
            <a:off x="9727870" y="1538844"/>
            <a:ext cx="979715" cy="4100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Gestión</a:t>
            </a:r>
            <a:endParaRPr lang="es-ES" dirty="0" err="1"/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201DEE86-B381-E19E-705E-CF8BBB937B1E}"/>
              </a:ext>
            </a:extLst>
          </p:cNvPr>
          <p:cNvSpPr txBox="1"/>
          <p:nvPr/>
        </p:nvSpPr>
        <p:spPr>
          <a:xfrm>
            <a:off x="3901631" y="4222684"/>
            <a:ext cx="4627092" cy="646331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Nivel regional: Cadena de valor I+D+I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en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Salud</a:t>
            </a:r>
          </a:p>
          <a:p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Nivel </a:t>
            </a:r>
            <a:r>
              <a:rPr lang="en-US" sz="1200" b="1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europeo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: </a:t>
            </a:r>
            <a:r>
              <a:rPr lang="en-US" sz="1200" b="1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Catálogo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de </a:t>
            </a:r>
            <a:r>
              <a:rPr lang="en-US" sz="1200" b="1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servicios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  (</a:t>
            </a:r>
            <a:r>
              <a:rPr lang="en-US" sz="1200" dirty="0">
                <a:solidFill>
                  <a:srgbClr val="1A2A59"/>
                </a:solidFill>
                <a:ea typeface="+mn-lt"/>
                <a:cs typeface="+mn-lt"/>
              </a:rPr>
              <a:t>https://unitedigihealth.eu/service-catalogue)</a:t>
            </a:r>
          </a:p>
        </p:txBody>
      </p:sp>
      <p:sp>
        <p:nvSpPr>
          <p:cNvPr id="39" name="Flecha: doblada hacia arriba 38">
            <a:extLst>
              <a:ext uri="{FF2B5EF4-FFF2-40B4-BE49-F238E27FC236}">
                <a16:creationId xmlns:a16="http://schemas.microsoft.com/office/drawing/2014/main" id="{DE243E2F-8FDD-25A2-6294-95B1AF5FD9F8}"/>
              </a:ext>
            </a:extLst>
          </p:cNvPr>
          <p:cNvSpPr/>
          <p:nvPr/>
        </p:nvSpPr>
        <p:spPr>
          <a:xfrm>
            <a:off x="2968831" y="4868882"/>
            <a:ext cx="1306284" cy="435426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Flecha: doblada hacia arriba 39">
            <a:extLst>
              <a:ext uri="{FF2B5EF4-FFF2-40B4-BE49-F238E27FC236}">
                <a16:creationId xmlns:a16="http://schemas.microsoft.com/office/drawing/2014/main" id="{A8835280-B9F4-A9E6-57EB-AF223643FBBC}"/>
              </a:ext>
            </a:extLst>
          </p:cNvPr>
          <p:cNvSpPr/>
          <p:nvPr/>
        </p:nvSpPr>
        <p:spPr>
          <a:xfrm rot="10800000" flipH="1">
            <a:off x="2980209" y="3786057"/>
            <a:ext cx="1306286" cy="435427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Cerrar llave 40">
            <a:extLst>
              <a:ext uri="{FF2B5EF4-FFF2-40B4-BE49-F238E27FC236}">
                <a16:creationId xmlns:a16="http://schemas.microsoft.com/office/drawing/2014/main" id="{B873DB58-2B8A-75A4-A0C9-5382F07AEDCC}"/>
              </a:ext>
            </a:extLst>
          </p:cNvPr>
          <p:cNvSpPr/>
          <p:nvPr/>
        </p:nvSpPr>
        <p:spPr>
          <a:xfrm>
            <a:off x="8777844" y="3433946"/>
            <a:ext cx="296883" cy="2196934"/>
          </a:xfrm>
          <a:prstGeom prst="rightBrace">
            <a:avLst/>
          </a:prstGeom>
          <a:ln w="28575"/>
          <a:effectLst>
            <a:outerShdw blurRad="63500" dist="38100" dir="186000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Flecha: a la derecha 41">
            <a:extLst>
              <a:ext uri="{FF2B5EF4-FFF2-40B4-BE49-F238E27FC236}">
                <a16:creationId xmlns:a16="http://schemas.microsoft.com/office/drawing/2014/main" id="{588EAF30-9B86-B058-D29B-657503650956}"/>
              </a:ext>
            </a:extLst>
          </p:cNvPr>
          <p:cNvSpPr/>
          <p:nvPr/>
        </p:nvSpPr>
        <p:spPr>
          <a:xfrm>
            <a:off x="2968831" y="2196934"/>
            <a:ext cx="821377" cy="3166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08A9A0FF-6D02-C7DD-475C-F9B440819570}"/>
              </a:ext>
            </a:extLst>
          </p:cNvPr>
          <p:cNvSpPr txBox="1"/>
          <p:nvPr/>
        </p:nvSpPr>
        <p:spPr>
          <a:xfrm>
            <a:off x="3901631" y="2144503"/>
            <a:ext cx="4627092" cy="461665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Gobernanza (WP 2)</a:t>
            </a:r>
          </a:p>
          <a:p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Diseminación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y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comunicación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(WP 1)</a:t>
            </a:r>
          </a:p>
        </p:txBody>
      </p:sp>
      <p:sp>
        <p:nvSpPr>
          <p:cNvPr id="45" name="TextBox 6">
            <a:extLst>
              <a:ext uri="{FF2B5EF4-FFF2-40B4-BE49-F238E27FC236}">
                <a16:creationId xmlns:a16="http://schemas.microsoft.com/office/drawing/2014/main" id="{F42D6E74-CA17-F724-A531-03742044DFD2}"/>
              </a:ext>
            </a:extLst>
          </p:cNvPr>
          <p:cNvSpPr txBox="1"/>
          <p:nvPr/>
        </p:nvSpPr>
        <p:spPr>
          <a:xfrm>
            <a:off x="685059" y="1956663"/>
            <a:ext cx="2123552" cy="827141"/>
          </a:xfrm>
          <a:prstGeom prst="roundRect">
            <a:avLst/>
          </a:prstGeom>
          <a:solidFill>
            <a:srgbClr val="1B6081"/>
          </a:solidFill>
          <a:effectLst>
            <a:outerShdw blurRad="63500" dist="38100" dir="21540000">
              <a:srgbClr val="000000">
                <a:alpha val="4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Construir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cadenas</a:t>
            </a:r>
            <a:endParaRPr lang="en-US" sz="1400" b="1">
              <a:solidFill>
                <a:srgbClr val="FFFFFF"/>
              </a:solidFill>
              <a:latin typeface="Titillium Web Bold"/>
              <a:ea typeface="+mn-lt"/>
              <a:cs typeface="+mn-lt"/>
            </a:endParaRPr>
          </a:p>
          <a:p>
            <a:pPr algn="ctr"/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 de valor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interregionales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(WP 5)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A8711BB-EB86-35D3-37BA-E4A82A6C30E9}"/>
              </a:ext>
            </a:extLst>
          </p:cNvPr>
          <p:cNvSpPr txBox="1"/>
          <p:nvPr/>
        </p:nvSpPr>
        <p:spPr>
          <a:xfrm>
            <a:off x="8411689" y="2845129"/>
            <a:ext cx="337457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Conocimiento</a:t>
            </a:r>
            <a:r>
              <a:rPr lang="en-US" sz="2000" b="1" i="1" dirty="0">
                <a:solidFill>
                  <a:srgbClr val="1A2A59"/>
                </a:solidFill>
                <a:latin typeface="Titillium Web"/>
              </a:rPr>
              <a:t>  del </a:t>
            </a:r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ecosistema</a:t>
            </a:r>
          </a:p>
        </p:txBody>
      </p: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D5F5BB74-8037-DC23-9CCB-77343F0912A5}"/>
              </a:ext>
            </a:extLst>
          </p:cNvPr>
          <p:cNvCxnSpPr/>
          <p:nvPr/>
        </p:nvCxnSpPr>
        <p:spPr>
          <a:xfrm>
            <a:off x="1187532" y="3146961"/>
            <a:ext cx="7342909" cy="9896"/>
          </a:xfrm>
          <a:prstGeom prst="straightConnector1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700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21553-2048-AB88-4290-573A40715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47F3F34-94C4-8679-801A-57B1C1263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4994"/>
            <a:ext cx="11606561" cy="1766723"/>
          </a:xfrm>
        </p:spPr>
        <p:txBody>
          <a:bodyPr lIns="91440" tIns="45720" rIns="91440" bIns="45720" anchor="b"/>
          <a:lstStyle/>
          <a:p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UNITE Plan de </a:t>
            </a:r>
            <a:r>
              <a:rPr lang="en-US" sz="3200" b="1" dirty="0" err="1">
                <a:solidFill>
                  <a:srgbClr val="0166A4"/>
                </a:solidFill>
                <a:latin typeface="Titillium Web"/>
              </a:rPr>
              <a:t>Acción</a:t>
            </a:r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 </a:t>
            </a:r>
            <a:endParaRPr lang="en-US" sz="3200" b="1" dirty="0">
              <a:solidFill>
                <a:srgbClr val="0166A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1453F3-995F-ACE0-00C6-8910BED3358C}"/>
              </a:ext>
            </a:extLst>
          </p:cNvPr>
          <p:cNvSpPr txBox="1"/>
          <p:nvPr/>
        </p:nvSpPr>
        <p:spPr>
          <a:xfrm>
            <a:off x="682108" y="2517959"/>
            <a:ext cx="2125020" cy="766167"/>
          </a:xfrm>
          <a:prstGeom prst="roundRect">
            <a:avLst/>
          </a:prstGeom>
          <a:solidFill>
            <a:srgbClr val="1B6081"/>
          </a:solidFill>
          <a:effectLst>
            <a:outerShdw dist="38100" dir="21540000">
              <a:srgbClr val="000000">
                <a:alpha val="4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Participación</a:t>
            </a:r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 " </a:t>
            </a:r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penta</a:t>
            </a:r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hélice</a:t>
            </a:r>
            <a:r>
              <a:rPr lang="en-US" sz="13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» </a:t>
            </a:r>
            <a:r>
              <a:rPr lang="en-US" sz="13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en</a:t>
            </a:r>
            <a:r>
              <a:rPr lang="en-US" sz="1300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las </a:t>
            </a:r>
            <a:r>
              <a:rPr lang="en-US" sz="1300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convocatorias</a:t>
            </a:r>
            <a:r>
              <a:rPr lang="en-US" sz="1300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(WP 4)</a:t>
            </a:r>
            <a:endParaRPr lang="en-US" sz="1300" dirty="0" err="1">
              <a:solidFill>
                <a:srgbClr val="FFFFFF"/>
              </a:solidFill>
              <a:latin typeface="Titillium Web Bold"/>
              <a:ea typeface="Calibri"/>
              <a:cs typeface="Calibri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8F64DC37-7E23-4FB3-4FD3-27CFE23D7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FE7EE0E5-4F3A-2127-EE4F-0F168E86479D}"/>
              </a:ext>
            </a:extLst>
          </p:cNvPr>
          <p:cNvSpPr/>
          <p:nvPr/>
        </p:nvSpPr>
        <p:spPr>
          <a:xfrm>
            <a:off x="2978727" y="2731324"/>
            <a:ext cx="821377" cy="3166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DDE670B-DE93-D011-20C6-A3D57AAD50AF}"/>
              </a:ext>
            </a:extLst>
          </p:cNvPr>
          <p:cNvSpPr txBox="1"/>
          <p:nvPr/>
        </p:nvSpPr>
        <p:spPr>
          <a:xfrm>
            <a:off x="8530442" y="1519052"/>
            <a:ext cx="329540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Participación</a:t>
            </a:r>
            <a:r>
              <a:rPr lang="en-US" sz="2000" b="1" i="1" dirty="0">
                <a:solidFill>
                  <a:srgbClr val="1A2A59"/>
                </a:solidFill>
                <a:latin typeface="Titillium Web"/>
              </a:rPr>
              <a:t> del </a:t>
            </a:r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ecosistema</a:t>
            </a:r>
            <a:r>
              <a:rPr lang="en-US" sz="2000" b="1" i="1" dirty="0">
                <a:solidFill>
                  <a:srgbClr val="1A2A59"/>
                </a:solidFill>
                <a:latin typeface="Titillium Web"/>
              </a:rPr>
              <a:t> </a:t>
            </a:r>
          </a:p>
        </p:txBody>
      </p:sp>
      <p:sp>
        <p:nvSpPr>
          <p:cNvPr id="32" name="TextBox 7">
            <a:extLst>
              <a:ext uri="{FF2B5EF4-FFF2-40B4-BE49-F238E27FC236}">
                <a16:creationId xmlns:a16="http://schemas.microsoft.com/office/drawing/2014/main" id="{41FFF5D7-5CC2-DF56-7775-043423612391}"/>
              </a:ext>
            </a:extLst>
          </p:cNvPr>
          <p:cNvSpPr txBox="1"/>
          <p:nvPr/>
        </p:nvSpPr>
        <p:spPr>
          <a:xfrm>
            <a:off x="3901631" y="2391906"/>
            <a:ext cx="4627092" cy="1400383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Nivel regional: Innohub Salud</a:t>
            </a:r>
            <a:endParaRPr lang="es-ES"/>
          </a:p>
          <a:p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Nivel europeo: </a:t>
            </a:r>
          </a:p>
          <a:p>
            <a:pPr marL="228600" indent="-228600">
              <a:buFont typeface="Arial"/>
              <a:buChar char="•"/>
            </a:pP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Plataforma matchmaking (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(</a:t>
            </a:r>
            <a:r>
              <a:rPr lang="en-US" sz="1200" dirty="0">
                <a:solidFill>
                  <a:srgbClr val="1A2A59"/>
                </a:solidFill>
                <a:latin typeface="Aptos"/>
                <a:ea typeface="Calibri"/>
                <a:cs typeface="Calibri"/>
                <a:hlinkClick r:id="rId3"/>
              </a:rPr>
              <a:t>UNITE Matchmaking Platform</a:t>
            </a:r>
            <a:r>
              <a:rPr lang="en-US" sz="1200" dirty="0">
                <a:solidFill>
                  <a:srgbClr val="1A2A59"/>
                </a:solidFill>
                <a:latin typeface="Aptos"/>
                <a:ea typeface="Calibri"/>
                <a:cs typeface="Calibri"/>
              </a:rPr>
              <a:t>)</a:t>
            </a:r>
            <a:endParaRPr lang="en-US" sz="1200" dirty="0">
              <a:solidFill>
                <a:srgbClr val="000000"/>
              </a:solidFill>
              <a:latin typeface="Aptos"/>
              <a:ea typeface="Calibri"/>
              <a:cs typeface="Calibri"/>
            </a:endParaRPr>
          </a:p>
          <a:p>
            <a:pPr marL="228600" indent="-228600">
              <a:buAutoNum type="arabicPeriod"/>
            </a:pP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Reuniones "match" (3 y 4 de noviembre a las 14:00) 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28600" indent="-228600">
              <a:buAutoNum type="arabicPeriod"/>
            </a:pP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Participación agile pilots (</a:t>
            </a:r>
            <a:r>
              <a:rPr lang="en-US" sz="1200" dirty="0">
                <a:solidFill>
                  <a:srgbClr val="1A2A59"/>
                </a:solidFill>
                <a:ea typeface="+mn-lt"/>
                <a:cs typeface="+mn-lt"/>
              </a:rPr>
              <a:t>https://unitedigihealth.eu/agile-piloting)</a:t>
            </a:r>
          </a:p>
          <a:p>
            <a:pPr marL="228600" indent="-228600">
              <a:buAutoNum type="arabicPeriod"/>
            </a:pP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External experts for calls</a:t>
            </a:r>
          </a:p>
          <a:p>
            <a:pPr marL="228600" indent="-228600">
              <a:buAutoNum type="arabicPeriod"/>
            </a:pPr>
            <a:endParaRPr lang="en-US" sz="1200" b="1" dirty="0">
              <a:solidFill>
                <a:srgbClr val="1A2A59"/>
              </a:solidFill>
              <a:latin typeface="Titillium Web Bold"/>
              <a:ea typeface="Calibri"/>
              <a:cs typeface="Calibri"/>
            </a:endParaRPr>
          </a:p>
        </p:txBody>
      </p:sp>
      <p:sp>
        <p:nvSpPr>
          <p:cNvPr id="41" name="Cerrar llave 40">
            <a:extLst>
              <a:ext uri="{FF2B5EF4-FFF2-40B4-BE49-F238E27FC236}">
                <a16:creationId xmlns:a16="http://schemas.microsoft.com/office/drawing/2014/main" id="{2CCCD3F1-E0AC-E1DD-8CB0-050A3CF05A9A}"/>
              </a:ext>
            </a:extLst>
          </p:cNvPr>
          <p:cNvSpPr/>
          <p:nvPr/>
        </p:nvSpPr>
        <p:spPr>
          <a:xfrm>
            <a:off x="8767948" y="2266207"/>
            <a:ext cx="227610" cy="3298699"/>
          </a:xfrm>
          <a:prstGeom prst="rightBrace">
            <a:avLst/>
          </a:prstGeom>
          <a:ln w="28575"/>
          <a:effectLst>
            <a:outerShdw blurRad="63500" dist="38100" dir="186000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D862E1B9-1076-905E-72AA-E8671972822E}"/>
              </a:ext>
            </a:extLst>
          </p:cNvPr>
          <p:cNvSpPr txBox="1"/>
          <p:nvPr/>
        </p:nvSpPr>
        <p:spPr>
          <a:xfrm>
            <a:off x="685371" y="4189753"/>
            <a:ext cx="2126630" cy="715089"/>
          </a:xfrm>
          <a:prstGeom prst="roundRect">
            <a:avLst/>
          </a:prstGeom>
          <a:solidFill>
            <a:srgbClr val="1B6081"/>
          </a:solidFill>
          <a:effectLst>
            <a:outerShdw blurRad="63500" dist="38100" dir="21540000">
              <a:srgbClr val="000000">
                <a:alpha val="4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Convocatorias</a:t>
            </a:r>
            <a:r>
              <a:rPr lang="en-US" sz="12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2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abiertas</a:t>
            </a:r>
            <a:r>
              <a:rPr lang="en-US" sz="12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  </a:t>
            </a:r>
            <a:r>
              <a:rPr lang="en-US" sz="12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orientada</a:t>
            </a:r>
            <a:r>
              <a:rPr lang="en-US" sz="12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a la </a:t>
            </a:r>
            <a:r>
              <a:rPr lang="en-US" sz="12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demanda</a:t>
            </a:r>
            <a:r>
              <a:rPr lang="en-US" sz="12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(WP 6)</a:t>
            </a:r>
            <a:r>
              <a:rPr lang="en-US" sz="1200" b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endParaRPr lang="en-US" sz="1200" b="1" dirty="0">
              <a:ea typeface="Calibri"/>
              <a:cs typeface="Calibri"/>
            </a:endParaRP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28A5AF56-6F73-23D4-DA51-4ED505811574}"/>
              </a:ext>
            </a:extLst>
          </p:cNvPr>
          <p:cNvSpPr/>
          <p:nvPr/>
        </p:nvSpPr>
        <p:spPr>
          <a:xfrm>
            <a:off x="2977901" y="4384798"/>
            <a:ext cx="821377" cy="3166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C2B176-0561-BFC9-F7F6-7AE4A56B0154}"/>
              </a:ext>
            </a:extLst>
          </p:cNvPr>
          <p:cNvSpPr txBox="1"/>
          <p:nvPr/>
        </p:nvSpPr>
        <p:spPr>
          <a:xfrm>
            <a:off x="3901630" y="3913431"/>
            <a:ext cx="4627092" cy="2123658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u="sng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Segunda </a:t>
            </a:r>
            <a:r>
              <a:rPr lang="en-US" sz="1200" u="sng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convocatoria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:</a:t>
            </a:r>
            <a:endParaRPr lang="es-E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 11 de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septiembre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2026 (</a:t>
            </a:r>
            <a:r>
              <a:rPr lang="en-US" sz="1200" dirty="0">
                <a:solidFill>
                  <a:srgbClr val="1A2A59"/>
                </a:solidFill>
                <a:latin typeface="Aptos"/>
                <a:ea typeface="Calibri"/>
                <a:cs typeface="Calibri"/>
                <a:hlinkClick r:id="rId4"/>
              </a:rPr>
              <a:t>Second Open Call</a:t>
            </a:r>
            <a:r>
              <a:rPr lang="en-US" sz="1200" dirty="0">
                <a:solidFill>
                  <a:srgbClr val="1A2A59"/>
                </a:solidFill>
                <a:ea typeface="+mn-lt"/>
                <a:cs typeface="+mn-lt"/>
              </a:rPr>
              <a:t> y </a:t>
            </a:r>
            <a:r>
              <a:rPr lang="en-US" sz="1200" u="sng" dirty="0">
                <a:solidFill>
                  <a:srgbClr val="0000FF"/>
                </a:solidFill>
                <a:highlight>
                  <a:srgbClr val="FFFFFF"/>
                </a:highlight>
                <a:ea typeface="+mn-lt"/>
                <a:cs typeface="+mn-lt"/>
                <a:hlinkClick r:id="rId5"/>
              </a:rPr>
              <a:t>UNITE Open Call 2 Webpage</a:t>
            </a:r>
            <a:r>
              <a:rPr lang="en-US" sz="1200" dirty="0">
                <a:solidFill>
                  <a:srgbClr val="1A2A59"/>
                </a:solidFill>
                <a:ea typeface="+mn-lt"/>
                <a:cs typeface="+mn-lt"/>
              </a:rPr>
              <a:t>)</a:t>
            </a:r>
            <a:endParaRPr lang="en-US" dirty="0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Sesión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explicativa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: 30 de </a:t>
            </a:r>
            <a:r>
              <a:rPr lang="en-US" sz="1200" b="1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septiembre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a las 14:00. </a:t>
            </a:r>
            <a:r>
              <a:rPr lang="en-US" sz="1200" b="1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Inscripción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abierta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(</a:t>
            </a:r>
            <a:r>
              <a:rPr lang="en-US" sz="1200" dirty="0">
                <a:solidFill>
                  <a:srgbClr val="1A2A59"/>
                </a:solidFill>
                <a:latin typeface="Calibri"/>
                <a:ea typeface="Calibri"/>
                <a:cs typeface="Calibri"/>
                <a:hlinkClick r:id="rId6"/>
              </a:rPr>
              <a:t>UNITE</a:t>
            </a:r>
            <a:r>
              <a:rPr lang="en-US" sz="1200" dirty="0">
                <a:solidFill>
                  <a:srgbClr val="1A2A59"/>
                </a:solidFill>
                <a:ea typeface="+mn-lt"/>
                <a:cs typeface="+mn-lt"/>
                <a:hlinkClick r:id="rId6"/>
              </a:rPr>
              <a:t> Open Call 2 - Info Session</a:t>
            </a:r>
            <a:r>
              <a:rPr lang="en-US" sz="1200" dirty="0">
                <a:solidFill>
                  <a:srgbClr val="1A2A59"/>
                </a:solidFill>
                <a:ea typeface="+mn-lt"/>
                <a:cs typeface="+mn-lt"/>
              </a:rPr>
              <a:t> y </a:t>
            </a:r>
            <a:r>
              <a:rPr lang="en-US" sz="1200" u="sng" dirty="0">
                <a:solidFill>
                  <a:srgbClr val="0000FF"/>
                </a:solidFill>
                <a:highlight>
                  <a:srgbClr val="FFFFFF"/>
                </a:highlight>
                <a:ea typeface="+mn-lt"/>
                <a:cs typeface="+mn-lt"/>
                <a:hlinkClick r:id="rId7"/>
              </a:rPr>
              <a:t>UNITE Cloud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pPr marL="171450" indent="-171450">
              <a:buFont typeface="Arial"/>
              <a:buChar char="•"/>
            </a:pPr>
            <a:r>
              <a:rPr lang="en-US" sz="1200" b="1" dirty="0">
                <a:solidFill>
                  <a:srgbClr val="1A2A59"/>
                </a:solidFill>
                <a:latin typeface="Titillium Web Bold"/>
                <a:ea typeface="+mn-lt"/>
                <a:cs typeface="+mn-lt"/>
              </a:rPr>
              <a:t>Topics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: </a:t>
            </a:r>
            <a:endParaRPr lang="en-US" dirty="0">
              <a:ea typeface="Calibri"/>
              <a:cs typeface="Calibri"/>
            </a:endParaRP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Innovación en tecnología avanzada para gara</a:t>
            </a:r>
            <a:r>
              <a:rPr lang="en-US" sz="1200" b="1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ntiz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ar la igualdad en materia de salud para toda la población</a:t>
            </a: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Innovación digital para hacer frente a la crisis de personal             sanitario</a:t>
            </a:r>
            <a:endParaRPr lang="en-US"/>
          </a:p>
          <a:p>
            <a:r>
              <a:rPr lang="en-US" sz="1200" u="sng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Tercera convocatoria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: septiembre 2027 (los 4 topics)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B61D4-4839-181D-20DC-AA371D6B40FB}"/>
              </a:ext>
            </a:extLst>
          </p:cNvPr>
          <p:cNvSpPr txBox="1"/>
          <p:nvPr/>
        </p:nvSpPr>
        <p:spPr>
          <a:xfrm>
            <a:off x="9217688" y="3520595"/>
            <a:ext cx="2212617" cy="578882"/>
          </a:xfrm>
          <a:prstGeom prst="roundRect">
            <a:avLst/>
          </a:prstGeom>
          <a:solidFill>
            <a:srgbClr val="1B6081"/>
          </a:solidFill>
          <a:effectLst>
            <a:outerShdw blurRad="63500" dist="38100" dir="21540000">
              <a:srgbClr val="000000">
                <a:alpha val="4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Apoyo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dirigido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endParaRPr lang="en-US" sz="1400">
              <a:solidFill>
                <a:srgbClr val="000000"/>
              </a:solidFill>
              <a:latin typeface="Titillium Web Bold"/>
              <a:ea typeface="+mn-lt"/>
              <a:cs typeface="+mn-lt"/>
            </a:endParaRPr>
          </a:p>
          <a:p>
            <a:pPr algn="ctr"/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a start-ups y scaleups</a:t>
            </a:r>
            <a:endParaRPr lang="en-US">
              <a:latin typeface="Titillium Web Bold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7139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E985C-37F4-32E8-8902-1A26389EB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BE16AD2-3B26-D200-3089-1322B2EEC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4994"/>
            <a:ext cx="11606561" cy="1766723"/>
          </a:xfrm>
        </p:spPr>
        <p:txBody>
          <a:bodyPr lIns="91440" tIns="45720" rIns="91440" bIns="45720" anchor="b"/>
          <a:lstStyle/>
          <a:p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UNITE Plan de </a:t>
            </a:r>
            <a:r>
              <a:rPr lang="en-US" sz="3200" b="1" dirty="0" err="1">
                <a:solidFill>
                  <a:srgbClr val="0166A4"/>
                </a:solidFill>
                <a:latin typeface="Titillium Web"/>
              </a:rPr>
              <a:t>Acción</a:t>
            </a:r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 </a:t>
            </a:r>
            <a:endParaRPr lang="en-US" sz="3200" b="1" dirty="0">
              <a:solidFill>
                <a:srgbClr val="0166A4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E9EFF2-9125-B709-AF42-9D7DEB33A03B}"/>
              </a:ext>
            </a:extLst>
          </p:cNvPr>
          <p:cNvSpPr txBox="1"/>
          <p:nvPr/>
        </p:nvSpPr>
        <p:spPr>
          <a:xfrm>
            <a:off x="708994" y="2453424"/>
            <a:ext cx="2133448" cy="817245"/>
          </a:xfrm>
          <a:prstGeom prst="roundRect">
            <a:avLst/>
          </a:prstGeom>
          <a:solidFill>
            <a:srgbClr val="1B608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Grupos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de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trabajo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temáticos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con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expertos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regionales</a:t>
            </a:r>
            <a:endParaRPr lang="en-US" dirty="0" err="1">
              <a:latin typeface="Titillium Web Bold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656CE3-2249-1FEA-576A-F34A3AAC47A8}"/>
              </a:ext>
            </a:extLst>
          </p:cNvPr>
          <p:cNvSpPr txBox="1"/>
          <p:nvPr/>
        </p:nvSpPr>
        <p:spPr>
          <a:xfrm>
            <a:off x="9211550" y="2532234"/>
            <a:ext cx="2505741" cy="817245"/>
          </a:xfrm>
          <a:prstGeom prst="roundRect">
            <a:avLst/>
          </a:prstGeom>
          <a:solidFill>
            <a:srgbClr val="1B608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Formación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sectorial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específica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 e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intercambio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de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conocimientos</a:t>
            </a:r>
            <a:r>
              <a:rPr lang="en-US" sz="1400" b="1">
                <a:solidFill>
                  <a:srgbClr val="FFFFFF"/>
                </a:solidFill>
                <a:ea typeface="+mn-lt"/>
                <a:cs typeface="+mn-lt"/>
              </a:rPr>
              <a:t> </a:t>
            </a:r>
            <a:endParaRPr lang="en-US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74DAD32F-B478-F459-AECE-269F23CE3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35615615-A613-C2E1-3CAE-430A6F7809CD}"/>
              </a:ext>
            </a:extLst>
          </p:cNvPr>
          <p:cNvSpPr txBox="1"/>
          <p:nvPr/>
        </p:nvSpPr>
        <p:spPr>
          <a:xfrm>
            <a:off x="8530442" y="1519052"/>
            <a:ext cx="329540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Participación</a:t>
            </a:r>
            <a:r>
              <a:rPr lang="en-US" sz="2000" b="1" i="1" dirty="0">
                <a:solidFill>
                  <a:srgbClr val="1A2A59"/>
                </a:solidFill>
                <a:latin typeface="Titillium Web"/>
              </a:rPr>
              <a:t> del </a:t>
            </a:r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ecosistema</a:t>
            </a:r>
            <a:r>
              <a:rPr lang="en-US" sz="2000" b="1" i="1" dirty="0">
                <a:solidFill>
                  <a:srgbClr val="1A2A59"/>
                </a:solidFill>
                <a:latin typeface="Titillium Web"/>
              </a:rPr>
              <a:t> </a:t>
            </a:r>
          </a:p>
        </p:txBody>
      </p:sp>
      <p:sp>
        <p:nvSpPr>
          <p:cNvPr id="42" name="Flecha: a la derecha 41">
            <a:extLst>
              <a:ext uri="{FF2B5EF4-FFF2-40B4-BE49-F238E27FC236}">
                <a16:creationId xmlns:a16="http://schemas.microsoft.com/office/drawing/2014/main" id="{554F5D3F-7F07-B477-737F-4178BC4897B2}"/>
              </a:ext>
            </a:extLst>
          </p:cNvPr>
          <p:cNvSpPr/>
          <p:nvPr/>
        </p:nvSpPr>
        <p:spPr>
          <a:xfrm>
            <a:off x="2998519" y="2681843"/>
            <a:ext cx="821377" cy="3166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9FFDA36B-290B-C91F-633D-2CC02E2AC425}"/>
              </a:ext>
            </a:extLst>
          </p:cNvPr>
          <p:cNvSpPr txBox="1"/>
          <p:nvPr/>
        </p:nvSpPr>
        <p:spPr>
          <a:xfrm>
            <a:off x="3931319" y="2629412"/>
            <a:ext cx="4627092" cy="830997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Calibri"/>
              <a:buChar char="-"/>
            </a:pP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Participación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expertos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regionales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en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los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grupos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de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trabajo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/>
                <a:cs typeface="Calibri"/>
              </a:rPr>
              <a:t>interregionales</a:t>
            </a:r>
            <a:endParaRPr lang="en-US" sz="1200">
              <a:solidFill>
                <a:srgbClr val="1A2A59"/>
              </a:solidFill>
              <a:latin typeface="Titillium Web Bold"/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 panose="020F0502020204030204"/>
                <a:cs typeface="Calibri" panose="020F0502020204030204"/>
              </a:rPr>
              <a:t>Lanzamiento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 panose="020F0502020204030204"/>
                <a:cs typeface="Calibri" panose="020F0502020204030204"/>
              </a:rPr>
              <a:t> de dos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 panose="020F0502020204030204"/>
                <a:cs typeface="Calibri" panose="020F0502020204030204"/>
              </a:rPr>
              <a:t>cursos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 panose="020F0502020204030204"/>
                <a:cs typeface="Calibri" panose="020F0502020204030204"/>
              </a:rPr>
              <a:t> de </a:t>
            </a:r>
            <a:r>
              <a:rPr lang="en-US" sz="1200" dirty="0" err="1">
                <a:solidFill>
                  <a:srgbClr val="1A2A59"/>
                </a:solidFill>
                <a:latin typeface="Titillium Web Bold"/>
                <a:ea typeface="Calibri" panose="020F0502020204030204"/>
                <a:cs typeface="Calibri" panose="020F0502020204030204"/>
              </a:rPr>
              <a:t>formación</a:t>
            </a:r>
            <a:r>
              <a:rPr lang="en-US" sz="1200" dirty="0">
                <a:solidFill>
                  <a:srgbClr val="1A2A59"/>
                </a:solidFill>
                <a:latin typeface="Titillium Web Bold"/>
                <a:ea typeface="Calibri" panose="020F0502020204030204"/>
                <a:cs typeface="Calibri" panose="020F0502020204030204"/>
              </a:rPr>
              <a:t> (</a:t>
            </a:r>
            <a:r>
              <a:rPr lang="en-US" sz="1200" dirty="0">
                <a:solidFill>
                  <a:srgbClr val="1A2A59"/>
                </a:solidFill>
                <a:ea typeface="+mn-lt"/>
                <a:cs typeface="+mn-lt"/>
              </a:rPr>
              <a:t>https://unitedigihealth.eu/courses)</a:t>
            </a:r>
            <a:endParaRPr lang="en-US" sz="1200" dirty="0">
              <a:solidFill>
                <a:srgbClr val="1A2A59"/>
              </a:solidFill>
              <a:latin typeface="Titillium Web Bold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4" name="Cerrar llave 43">
            <a:extLst>
              <a:ext uri="{FF2B5EF4-FFF2-40B4-BE49-F238E27FC236}">
                <a16:creationId xmlns:a16="http://schemas.microsoft.com/office/drawing/2014/main" id="{93628F1B-39FB-44BA-D851-3534DD4C7251}"/>
              </a:ext>
            </a:extLst>
          </p:cNvPr>
          <p:cNvSpPr/>
          <p:nvPr/>
        </p:nvSpPr>
        <p:spPr>
          <a:xfrm>
            <a:off x="8797636" y="2434441"/>
            <a:ext cx="217714" cy="999504"/>
          </a:xfrm>
          <a:prstGeom prst="rightBrace">
            <a:avLst/>
          </a:prstGeom>
          <a:ln w="28575"/>
          <a:effectLst>
            <a:outerShdw blurRad="63500" dist="38100" dir="186000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2A361DCD-C4F8-D16D-C447-4ADA26379853}"/>
              </a:ext>
            </a:extLst>
          </p:cNvPr>
          <p:cNvSpPr txBox="1"/>
          <p:nvPr/>
        </p:nvSpPr>
        <p:spPr>
          <a:xfrm>
            <a:off x="9149640" y="4330204"/>
            <a:ext cx="2223067" cy="1065504"/>
          </a:xfrm>
          <a:prstGeom prst="roundRect">
            <a:avLst/>
          </a:prstGeom>
          <a:solidFill>
            <a:srgbClr val="1B6081"/>
          </a:solidFill>
          <a:effectLst>
            <a:outerShdw dir="21540000">
              <a:srgbClr val="000000"/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Funcionalidades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avanzadas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en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los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espacios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de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datos</a:t>
            </a:r>
            <a:r>
              <a:rPr lang="en-US" sz="1400" b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sanitarios</a:t>
            </a:r>
            <a:endParaRPr lang="en-US" b="1">
              <a:latin typeface="Titillium Web Bold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76774744-B131-E249-89C4-3D4CD73A37E2}"/>
              </a:ext>
            </a:extLst>
          </p:cNvPr>
          <p:cNvSpPr txBox="1"/>
          <p:nvPr/>
        </p:nvSpPr>
        <p:spPr>
          <a:xfrm>
            <a:off x="629824" y="4680046"/>
            <a:ext cx="2222512" cy="340519"/>
          </a:xfrm>
          <a:prstGeom prst="roundRect">
            <a:avLst/>
          </a:prstGeom>
          <a:solidFill>
            <a:srgbClr val="1B608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Explotación</a:t>
            </a:r>
            <a:r>
              <a:rPr lang="en-US" sz="1400" b="1" dirty="0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 de </a:t>
            </a:r>
            <a:r>
              <a:rPr lang="en-US" sz="1400" b="1" dirty="0" err="1">
                <a:solidFill>
                  <a:srgbClr val="FFFFFF"/>
                </a:solidFill>
                <a:latin typeface="Titillium Web Bold"/>
                <a:ea typeface="+mn-lt"/>
                <a:cs typeface="+mn-lt"/>
              </a:rPr>
              <a:t>resultados</a:t>
            </a:r>
            <a:endParaRPr lang="es-ES" dirty="0" err="1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8D2E0F30-7BA2-C42A-EC19-5BFB99A4F973}"/>
              </a:ext>
            </a:extLst>
          </p:cNvPr>
          <p:cNvSpPr/>
          <p:nvPr/>
        </p:nvSpPr>
        <p:spPr>
          <a:xfrm>
            <a:off x="2998518" y="4680855"/>
            <a:ext cx="6016832" cy="3166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A9AE010-3892-C6CE-6C66-3A9D8C95E7A2}"/>
              </a:ext>
            </a:extLst>
          </p:cNvPr>
          <p:cNvSpPr txBox="1"/>
          <p:nvPr/>
        </p:nvSpPr>
        <p:spPr>
          <a:xfrm>
            <a:off x="8421585" y="3666506"/>
            <a:ext cx="337457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Explotación</a:t>
            </a:r>
            <a:r>
              <a:rPr lang="en-US" sz="2000" b="1" i="1" dirty="0">
                <a:solidFill>
                  <a:srgbClr val="1A2A59"/>
                </a:solidFill>
                <a:latin typeface="Titillium Web"/>
              </a:rPr>
              <a:t> </a:t>
            </a:r>
            <a:r>
              <a:rPr lang="en-US" sz="2000" b="1" i="1" dirty="0" err="1">
                <a:solidFill>
                  <a:srgbClr val="1A2A59"/>
                </a:solidFill>
                <a:latin typeface="Titillium Web"/>
              </a:rPr>
              <a:t>resultados</a:t>
            </a:r>
            <a:r>
              <a:rPr lang="en-US" sz="2000" b="1" i="1" dirty="0">
                <a:solidFill>
                  <a:srgbClr val="1A2A59"/>
                </a:solidFill>
                <a:latin typeface="Titillium Web"/>
              </a:rPr>
              <a:t> (WP7)</a:t>
            </a:r>
            <a:endParaRPr lang="en-US" sz="2000" b="1" i="1" dirty="0" err="1">
              <a:solidFill>
                <a:srgbClr val="1A2A59"/>
              </a:solidFill>
              <a:latin typeface="Titillium Web"/>
            </a:endParaRPr>
          </a:p>
        </p:txBody>
      </p: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id="{C39E761C-3F96-D73E-C044-AF72B7EB3E53}"/>
              </a:ext>
            </a:extLst>
          </p:cNvPr>
          <p:cNvCxnSpPr/>
          <p:nvPr/>
        </p:nvCxnSpPr>
        <p:spPr>
          <a:xfrm>
            <a:off x="1197428" y="3968338"/>
            <a:ext cx="7342909" cy="9896"/>
          </a:xfrm>
          <a:prstGeom prst="straightConnector1">
            <a:avLst/>
          </a:prstGeom>
          <a:ln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252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9D35C-A946-8231-BA52-B89A5907C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F08B6F-7D3F-97E4-EE22-9C72B2DF0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4994"/>
            <a:ext cx="11606561" cy="1766723"/>
          </a:xfrm>
        </p:spPr>
        <p:txBody>
          <a:bodyPr lIns="91440" tIns="45720" rIns="91440" bIns="45720" anchor="b"/>
          <a:lstStyle/>
          <a:p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2ª </a:t>
            </a:r>
            <a:r>
              <a:rPr lang="en-US" sz="3200" b="1" dirty="0" err="1">
                <a:solidFill>
                  <a:srgbClr val="0166A4"/>
                </a:solidFill>
                <a:latin typeface="Titillium Web"/>
              </a:rPr>
              <a:t>Convocatoria</a:t>
            </a:r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 </a:t>
            </a:r>
            <a:r>
              <a:rPr lang="en-US" sz="3200" b="1" dirty="0" err="1">
                <a:solidFill>
                  <a:srgbClr val="0166A4"/>
                </a:solidFill>
                <a:latin typeface="Titillium Web"/>
              </a:rPr>
              <a:t>abierta</a:t>
            </a:r>
            <a:r>
              <a:rPr lang="en-US" sz="3200" b="1" dirty="0">
                <a:solidFill>
                  <a:srgbClr val="0166A4"/>
                </a:solidFill>
                <a:latin typeface="Titillium Web"/>
              </a:rPr>
              <a:t> </a:t>
            </a:r>
            <a:r>
              <a:rPr lang="en-US" sz="2000" dirty="0">
                <a:solidFill>
                  <a:srgbClr val="0166A4"/>
                </a:solidFill>
                <a:latin typeface="Titillium Web"/>
              </a:rPr>
              <a:t>(11/09/2026-10/12/2026)</a:t>
            </a:r>
            <a:endParaRPr lang="en-US" sz="2000" dirty="0"/>
          </a:p>
        </p:txBody>
      </p:sp>
      <p:sp>
        <p:nvSpPr>
          <p:cNvPr id="20" name="CasellaDiTesto 14">
            <a:extLst>
              <a:ext uri="{FF2B5EF4-FFF2-40B4-BE49-F238E27FC236}">
                <a16:creationId xmlns:a16="http://schemas.microsoft.com/office/drawing/2014/main" id="{9B5521AF-4F67-E990-9161-9B0CED21BB78}"/>
              </a:ext>
            </a:extLst>
          </p:cNvPr>
          <p:cNvSpPr txBox="1"/>
          <p:nvPr/>
        </p:nvSpPr>
        <p:spPr>
          <a:xfrm>
            <a:off x="635460" y="1527354"/>
            <a:ext cx="6218212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Sinergia</a:t>
            </a:r>
            <a:r>
              <a:rPr lang="en-US" sz="1600" b="1" dirty="0">
                <a:solidFill>
                  <a:srgbClr val="1A2A59"/>
                </a:solidFill>
                <a:latin typeface="Titillium Web"/>
              </a:rPr>
              <a:t> de </a:t>
            </a:r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fondos</a:t>
            </a:r>
            <a:r>
              <a:rPr lang="en-US" sz="1600" b="1" dirty="0">
                <a:solidFill>
                  <a:srgbClr val="1A2A59"/>
                </a:solidFill>
                <a:latin typeface="Titillium Web"/>
              </a:rPr>
              <a:t>: </a:t>
            </a:r>
            <a:r>
              <a:rPr lang="en-US" sz="1600" dirty="0">
                <a:solidFill>
                  <a:srgbClr val="1A2A59"/>
                </a:solidFill>
                <a:latin typeface="Titillium Web"/>
              </a:rPr>
              <a:t>1.200.000 euros </a:t>
            </a:r>
            <a:r>
              <a:rPr lang="en-US" sz="1600" dirty="0" err="1">
                <a:solidFill>
                  <a:srgbClr val="1A2A59"/>
                </a:solidFill>
                <a:latin typeface="Titillium Web"/>
              </a:rPr>
              <a:t>entidades</a:t>
            </a:r>
            <a:r>
              <a:rPr lang="en-US" sz="1600" dirty="0">
                <a:solidFill>
                  <a:srgbClr val="1A2A59"/>
                </a:solidFill>
                <a:latin typeface="Titillium Web"/>
              </a:rPr>
              <a:t> aragonesas</a:t>
            </a:r>
          </a:p>
        </p:txBody>
      </p:sp>
      <p:sp>
        <p:nvSpPr>
          <p:cNvPr id="22" name="CasellaDiTesto 14">
            <a:extLst>
              <a:ext uri="{FF2B5EF4-FFF2-40B4-BE49-F238E27FC236}">
                <a16:creationId xmlns:a16="http://schemas.microsoft.com/office/drawing/2014/main" id="{2794EBA3-1DB2-6035-CD91-4E8452009CFB}"/>
              </a:ext>
            </a:extLst>
          </p:cNvPr>
          <p:cNvSpPr txBox="1"/>
          <p:nvPr/>
        </p:nvSpPr>
        <p:spPr>
          <a:xfrm>
            <a:off x="635460" y="2576055"/>
            <a:ext cx="5871506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dirty="0">
                <a:solidFill>
                  <a:srgbClr val="1A2A59"/>
                </a:solidFill>
                <a:latin typeface="Titillium Web"/>
              </a:rPr>
              <a:t>Segunda </a:t>
            </a:r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convocatoria</a:t>
            </a:r>
            <a:r>
              <a:rPr lang="en-US" sz="1600" b="1" dirty="0">
                <a:solidFill>
                  <a:srgbClr val="1A2A59"/>
                </a:solidFill>
                <a:latin typeface="Titillium Web"/>
              </a:rPr>
              <a:t>: </a:t>
            </a:r>
            <a:r>
              <a:rPr lang="en-US" sz="1600" dirty="0">
                <a:solidFill>
                  <a:srgbClr val="1A2A59"/>
                </a:solidFill>
                <a:latin typeface="Titillium Web"/>
              </a:rPr>
              <a:t>600.000 euros </a:t>
            </a:r>
            <a:endParaRPr lang="en-US" dirty="0">
              <a:solidFill>
                <a:srgbClr val="1A2A59"/>
              </a:solidFill>
              <a:latin typeface="Titillium Web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25E84-CA43-771C-D029-526AFF97148C}"/>
              </a:ext>
            </a:extLst>
          </p:cNvPr>
          <p:cNvSpPr txBox="1"/>
          <p:nvPr/>
        </p:nvSpPr>
        <p:spPr>
          <a:xfrm>
            <a:off x="637657" y="1869119"/>
            <a:ext cx="8643654" cy="667490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just">
              <a:lnSpc>
                <a:spcPct val="150000"/>
              </a:lnSpc>
              <a:buFont typeface="Calibri"/>
              <a:buChar char="-"/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Comisión Europea (50%)</a:t>
            </a:r>
            <a:endParaRPr lang="es-ES" sz="1300">
              <a:ea typeface="Calibri"/>
              <a:cs typeface="Calibri"/>
            </a:endParaRPr>
          </a:p>
          <a:p>
            <a:pPr marL="342900" indent="-342900" algn="just">
              <a:lnSpc>
                <a:spcPct val="150000"/>
              </a:lnSpc>
              <a:buFont typeface="Calibri"/>
              <a:buChar char="-"/>
            </a:pP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Cofinanciación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 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Dirección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General de Industria,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Competitividad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,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Innovación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Transformación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digital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empresarial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(50%)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E831D3-FC41-29C5-467A-407403412EA5}"/>
              </a:ext>
            </a:extLst>
          </p:cNvPr>
          <p:cNvSpPr txBox="1"/>
          <p:nvPr/>
        </p:nvSpPr>
        <p:spPr>
          <a:xfrm>
            <a:off x="637656" y="2926421"/>
            <a:ext cx="5098892" cy="3668312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Se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lanza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el </a:t>
            </a:r>
            <a:r>
              <a:rPr lang="en-US" sz="1300" b="1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11 de </a:t>
            </a:r>
            <a:r>
              <a:rPr lang="en-US" sz="1300" b="1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septiembre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 de 2026</a:t>
            </a:r>
            <a:endParaRPr lang="es-ES" sz="1300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1300" b="1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Temáticas</a:t>
            </a:r>
            <a:r>
              <a:rPr lang="en-US" sz="1300" b="1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/>
              <a:buChar char="§"/>
            </a:pP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Innovaciones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de «deep tech» para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garantizar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la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igualdad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en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materia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de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salud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para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toda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la población</a:t>
            </a:r>
          </a:p>
          <a:p>
            <a:pPr marL="342900" indent="-342900">
              <a:lnSpc>
                <a:spcPct val="150000"/>
              </a:lnSpc>
              <a:buFont typeface="Wingdings"/>
              <a:buChar char="§"/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Soluciones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digitales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para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hacer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frente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a la crisis de personal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sanitario</a:t>
            </a:r>
            <a:endParaRPr lang="en-US" sz="1300" dirty="0">
              <a:solidFill>
                <a:srgbClr val="1A2A59"/>
              </a:solidFill>
              <a:latin typeface="Titillium Web"/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en-US" sz="1300" b="1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Condiciones</a:t>
            </a:r>
            <a:r>
              <a:rPr lang="en-US" sz="1300" b="1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de </a:t>
            </a:r>
            <a:r>
              <a:rPr lang="en-US" sz="1300" b="1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elegibilidad</a:t>
            </a:r>
            <a:r>
              <a:rPr lang="en-US" sz="1300" b="1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/>
              <a:buChar char="§"/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Generales para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todas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los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participantes</a:t>
            </a:r>
            <a:endParaRPr lang="en-US" sz="1300" dirty="0">
              <a:solidFill>
                <a:srgbClr val="1A2A59"/>
              </a:solidFill>
              <a:latin typeface="Titillium Web"/>
              <a:ea typeface="+mn-lt"/>
              <a:cs typeface="+mn-lt"/>
            </a:endParaRPr>
          </a:p>
          <a:p>
            <a:pPr marL="342900" indent="-342900">
              <a:lnSpc>
                <a:spcPct val="150000"/>
              </a:lnSpc>
              <a:buFont typeface="Wingdings"/>
              <a:buChar char="§"/>
            </a:pP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Particulares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participantes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aragoneses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: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100% OPIs,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centros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tecnológicos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,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sistema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sanitario</a:t>
            </a:r>
            <a:endParaRPr lang="en-US" sz="1300" dirty="0">
              <a:solidFill>
                <a:srgbClr val="1A2A59"/>
              </a:solidFill>
              <a:latin typeface="Titillium Web"/>
              <a:ea typeface="+mn-lt"/>
              <a:cs typeface="+mn-lt"/>
            </a:endParaRP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Hasta 80%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empresas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(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categoría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de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investigación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industrial)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No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financiable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equipamiento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e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impuestos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indirectos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5A8C8A-6426-8690-CC54-7F23A49371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3" r="1247" b="627"/>
          <a:stretch>
            <a:fillRect/>
          </a:stretch>
        </p:blipFill>
        <p:spPr>
          <a:xfrm>
            <a:off x="5309791" y="3270928"/>
            <a:ext cx="3817076" cy="263267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E152B0-8D45-53AC-E03C-078B25F99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  <p:sp>
        <p:nvSpPr>
          <p:cNvPr id="13" name="TextBox 68">
            <a:extLst>
              <a:ext uri="{FF2B5EF4-FFF2-40B4-BE49-F238E27FC236}">
                <a16:creationId xmlns:a16="http://schemas.microsoft.com/office/drawing/2014/main" id="{E3562315-68C7-CA84-334E-82B9FDDBA373}"/>
              </a:ext>
            </a:extLst>
          </p:cNvPr>
          <p:cNvSpPr txBox="1"/>
          <p:nvPr/>
        </p:nvSpPr>
        <p:spPr>
          <a:xfrm>
            <a:off x="9237369" y="3193616"/>
            <a:ext cx="2268609" cy="2167196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Calibri"/>
              <a:buChar char="-"/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+mn-lt"/>
                <a:cs typeface="+mn-lt"/>
              </a:rPr>
              <a:t>Sesiones matchmaking</a:t>
            </a:r>
            <a:endParaRPr lang="es-ES"/>
          </a:p>
          <a:p>
            <a:pPr marL="285750" indent="-285750">
              <a:lnSpc>
                <a:spcPct val="150000"/>
              </a:lnSpc>
              <a:buFont typeface="Calibri"/>
              <a:buChar char="-"/>
            </a:pP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Plataforma de matchmaking</a:t>
            </a:r>
          </a:p>
          <a:p>
            <a:pPr marL="285750" indent="-285750">
              <a:lnSpc>
                <a:spcPct val="150000"/>
              </a:lnSpc>
              <a:buFont typeface="Calibri"/>
              <a:buChar char="-"/>
            </a:pP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Escocia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y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otras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muestran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su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interés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en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 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crear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consorcios</a:t>
            </a:r>
            <a:r>
              <a:rPr lang="en-US" sz="1300" dirty="0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 con </a:t>
            </a:r>
            <a:r>
              <a:rPr lang="en-US" sz="1300" dirty="0" err="1">
                <a:solidFill>
                  <a:srgbClr val="1A2A59"/>
                </a:solidFill>
                <a:latin typeface="Titillium Web"/>
                <a:ea typeface="Calibri"/>
                <a:cs typeface="Calibri"/>
              </a:rPr>
              <a:t>aragoneses</a:t>
            </a:r>
            <a:endParaRPr lang="en-US" err="1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B8C538C-1F2E-8C0A-FCFC-2816F6F6E797}"/>
              </a:ext>
            </a:extLst>
          </p:cNvPr>
          <p:cNvSpPr txBox="1"/>
          <p:nvPr/>
        </p:nvSpPr>
        <p:spPr>
          <a:xfrm>
            <a:off x="9116420" y="2843250"/>
            <a:ext cx="250683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Conformación</a:t>
            </a:r>
            <a:r>
              <a:rPr lang="en-US" sz="1600" b="1" dirty="0">
                <a:solidFill>
                  <a:srgbClr val="1A2A59"/>
                </a:solidFill>
                <a:latin typeface="Titillium Web"/>
              </a:rPr>
              <a:t> </a:t>
            </a:r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consorcios</a:t>
            </a:r>
            <a:endParaRPr lang="en-US" sz="1600">
              <a:solidFill>
                <a:srgbClr val="1A2A59"/>
              </a:solidFill>
              <a:latin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785032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64BEC-9457-3F03-D52E-C68ECCA49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35AB3FF-9AC4-49C6-0475-3C814E69C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64994"/>
            <a:ext cx="11606561" cy="1766723"/>
          </a:xfrm>
        </p:spPr>
        <p:txBody>
          <a:bodyPr lIns="91440" tIns="45720" rIns="91440" bIns="45720" anchor="b"/>
          <a:lstStyle/>
          <a:p>
            <a:r>
              <a:rPr lang="en-US" sz="4800" b="1" dirty="0">
                <a:solidFill>
                  <a:srgbClr val="0166A4"/>
                </a:solidFill>
                <a:latin typeface="Titillium Web"/>
              </a:rPr>
              <a:t>Agile pilots</a:t>
            </a:r>
            <a:endParaRPr lang="en-US" dirty="0"/>
          </a:p>
        </p:txBody>
      </p:sp>
      <p:sp>
        <p:nvSpPr>
          <p:cNvPr id="20" name="CasellaDiTesto 14">
            <a:extLst>
              <a:ext uri="{FF2B5EF4-FFF2-40B4-BE49-F238E27FC236}">
                <a16:creationId xmlns:a16="http://schemas.microsoft.com/office/drawing/2014/main" id="{54BCF510-0D5B-14E9-210C-EE4F70725BA8}"/>
              </a:ext>
            </a:extLst>
          </p:cNvPr>
          <p:cNvSpPr txBox="1"/>
          <p:nvPr/>
        </p:nvSpPr>
        <p:spPr>
          <a:xfrm>
            <a:off x="576083" y="1715381"/>
            <a:ext cx="1625845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dirty="0">
                <a:solidFill>
                  <a:srgbClr val="1A2A59"/>
                </a:solidFill>
                <a:latin typeface="Titillium Web"/>
              </a:rPr>
              <a:t>¿</a:t>
            </a:r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Qué</a:t>
            </a:r>
            <a:r>
              <a:rPr lang="en-US" sz="1600" b="1" dirty="0">
                <a:solidFill>
                  <a:srgbClr val="1A2A59"/>
                </a:solidFill>
                <a:latin typeface="Titillium Web"/>
              </a:rPr>
              <a:t> son?</a:t>
            </a:r>
            <a:endParaRPr lang="en-US" sz="1600">
              <a:latin typeface="Titillium Web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2F12E3-DB5E-5A07-2FD0-94D6E237F1B0}"/>
              </a:ext>
            </a:extLst>
          </p:cNvPr>
          <p:cNvSpPr txBox="1"/>
          <p:nvPr/>
        </p:nvSpPr>
        <p:spPr>
          <a:xfrm>
            <a:off x="578280" y="2136314"/>
            <a:ext cx="3230486" cy="1177245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Pequeñas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pruebas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o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experimentos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condiciones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reales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que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permiten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comprobar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si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una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solución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innovadora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de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salud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digital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funciona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antes de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desplegarla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a gran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escala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  </a:t>
            </a:r>
            <a:endParaRPr lang="en-US" sz="1200">
              <a:solidFill>
                <a:srgbClr val="000000"/>
              </a:solidFill>
              <a:latin typeface="Titillium Web"/>
              <a:ea typeface="+mn-lt"/>
              <a:cs typeface="Segoe UI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761394-16A2-AADB-16AE-2FD5BF4B3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0883" y="425842"/>
            <a:ext cx="2276104" cy="513979"/>
          </a:xfrm>
          <a:prstGeom prst="rect">
            <a:avLst/>
          </a:prstGeom>
        </p:spPr>
      </p:pic>
      <p:sp>
        <p:nvSpPr>
          <p:cNvPr id="8" name="CasellaDiTesto 14">
            <a:extLst>
              <a:ext uri="{FF2B5EF4-FFF2-40B4-BE49-F238E27FC236}">
                <a16:creationId xmlns:a16="http://schemas.microsoft.com/office/drawing/2014/main" id="{4D19C868-3A62-F72D-8D01-657B9DA57DDC}"/>
              </a:ext>
            </a:extLst>
          </p:cNvPr>
          <p:cNvSpPr txBox="1"/>
          <p:nvPr/>
        </p:nvSpPr>
        <p:spPr>
          <a:xfrm>
            <a:off x="3990238" y="1715381"/>
            <a:ext cx="554470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Financiación</a:t>
            </a:r>
            <a:r>
              <a:rPr lang="en-US" sz="1600" b="1" dirty="0">
                <a:solidFill>
                  <a:srgbClr val="1A2A59"/>
                </a:solidFill>
                <a:latin typeface="Titillium Web"/>
              </a:rPr>
              <a:t>: </a:t>
            </a:r>
            <a:r>
              <a:rPr lang="en-US" sz="1600" dirty="0">
                <a:solidFill>
                  <a:srgbClr val="1A2A59"/>
                </a:solidFill>
                <a:latin typeface="Titillium Web"/>
              </a:rPr>
              <a:t>75.000 euros para Aragón (para 2026 – 2027)</a:t>
            </a:r>
            <a:endParaRPr lang="es-ES" dirty="0" err="1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938122FB-B06F-E1A6-4A02-422BA4C65404}"/>
              </a:ext>
            </a:extLst>
          </p:cNvPr>
          <p:cNvSpPr txBox="1"/>
          <p:nvPr/>
        </p:nvSpPr>
        <p:spPr>
          <a:xfrm>
            <a:off x="3992435" y="2136313"/>
            <a:ext cx="7723315" cy="643040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Entre 3.000 y 12.500 euros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por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proyecto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piloto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, para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validar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tecnologías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relacionadas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con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los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retos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(topics) de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salud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digital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definidos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por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el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proyecto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 </a:t>
            </a:r>
          </a:p>
        </p:txBody>
      </p:sp>
      <p:sp>
        <p:nvSpPr>
          <p:cNvPr id="10" name="CasellaDiTesto 14">
            <a:extLst>
              <a:ext uri="{FF2B5EF4-FFF2-40B4-BE49-F238E27FC236}">
                <a16:creationId xmlns:a16="http://schemas.microsoft.com/office/drawing/2014/main" id="{E73E0C05-62E9-705C-B7F1-953AC53FEBFE}"/>
              </a:ext>
            </a:extLst>
          </p:cNvPr>
          <p:cNvSpPr txBox="1"/>
          <p:nvPr/>
        </p:nvSpPr>
        <p:spPr>
          <a:xfrm>
            <a:off x="3990238" y="2803951"/>
            <a:ext cx="554470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Gestión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82A74B10-99FD-C821-6820-E831D82D8F4C}"/>
              </a:ext>
            </a:extLst>
          </p:cNvPr>
          <p:cNvSpPr txBox="1"/>
          <p:nvPr/>
        </p:nvSpPr>
        <p:spPr>
          <a:xfrm>
            <a:off x="578279" y="3719689"/>
            <a:ext cx="3151320" cy="2839239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Ayudar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a startups y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empresas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innovadoras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a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demostrar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el valor de sus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soluciones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</a:t>
            </a:r>
            <a:endParaRPr lang="es-ES" sz="1200" b="1">
              <a:latin typeface="Titillium Web"/>
            </a:endParaRPr>
          </a:p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Permitir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que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otenciales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compradores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públicos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o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entidades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sanitarias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vean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cómo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funcionan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estas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tecnologías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la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práctica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</a:t>
            </a:r>
            <a:endParaRPr lang="en-US" sz="1200">
              <a:latin typeface="Titillium Web"/>
            </a:endParaRPr>
          </a:p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Obtener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feedback de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usuarios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reales.</a:t>
            </a:r>
            <a:endParaRPr lang="en-US" sz="1200" b="1">
              <a:latin typeface="Titillium Web"/>
            </a:endParaRPr>
          </a:p>
          <a:p>
            <a:pPr marL="285750" indent="-285750"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Generar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evidencias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para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futuras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compras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públicas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o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proyectos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de mayor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escala</a:t>
            </a:r>
            <a:endParaRPr lang="en-US" sz="1200" b="1" dirty="0">
              <a:solidFill>
                <a:srgbClr val="1A2A59"/>
              </a:solidFill>
              <a:latin typeface="Titillium Web"/>
              <a:ea typeface="+mn-lt"/>
              <a:cs typeface="Segoe UI"/>
            </a:endParaRPr>
          </a:p>
        </p:txBody>
      </p:sp>
      <p:sp>
        <p:nvSpPr>
          <p:cNvPr id="12" name="CasellaDiTesto 14">
            <a:extLst>
              <a:ext uri="{FF2B5EF4-FFF2-40B4-BE49-F238E27FC236}">
                <a16:creationId xmlns:a16="http://schemas.microsoft.com/office/drawing/2014/main" id="{016A066E-296C-DB84-DC1D-21D68E7EC9A0}"/>
              </a:ext>
            </a:extLst>
          </p:cNvPr>
          <p:cNvSpPr txBox="1"/>
          <p:nvPr/>
        </p:nvSpPr>
        <p:spPr>
          <a:xfrm>
            <a:off x="576082" y="3377924"/>
            <a:ext cx="554470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 dirty="0" err="1">
                <a:solidFill>
                  <a:srgbClr val="1A2A59"/>
                </a:solidFill>
                <a:latin typeface="Titillium Web"/>
              </a:rPr>
              <a:t>Objetivos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72A6F029-0613-9E14-7B9A-CA88FEE0FD99}"/>
              </a:ext>
            </a:extLst>
          </p:cNvPr>
          <p:cNvSpPr txBox="1"/>
          <p:nvPr/>
        </p:nvSpPr>
        <p:spPr>
          <a:xfrm>
            <a:off x="3992434" y="3145716"/>
            <a:ext cx="7723315" cy="2008242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Definición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del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reto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: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se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identifican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necesidades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o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desafíos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concretos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salud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digital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que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requieren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soluciones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innovadoras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</a:t>
            </a:r>
            <a:endParaRPr lang="es-ES" sz="1200">
              <a:solidFill>
                <a:srgbClr val="000000"/>
              </a:solidFill>
              <a:latin typeface="Titillium Web"/>
              <a:ea typeface="+mn-lt"/>
              <a:cs typeface="Segoe UI"/>
            </a:endParaRPr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Convocatoria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de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soluciones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: 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se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abre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una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convocatoria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para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que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empresas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y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entidades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presenten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propuestas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que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respondan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esos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retos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</a:t>
            </a:r>
            <a:endParaRPr lang="en-US" sz="1200">
              <a:latin typeface="Titillium Web"/>
              <a:ea typeface="Calibri" panose="020F0502020204030204"/>
              <a:cs typeface="Calibri" panose="020F0502020204030204"/>
            </a:endParaRPr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Selección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de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pilotos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: 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se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eligen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los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proyectos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más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adecuados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para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recibir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financiación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y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realizar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la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prueba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</a:t>
            </a:r>
            <a:endParaRPr lang="es-ES" sz="1200">
              <a:latin typeface="Titillium Web"/>
              <a:cs typeface="Segoe UI"/>
            </a:endParaRPr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Experimentación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entorno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real: 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las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soluciones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se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prueban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hospitales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, living labs o testbeds,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incluyendo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experiencias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otras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regiones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europeas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</a:t>
            </a:r>
            <a:endParaRPr lang="en-US" sz="1200" dirty="0">
              <a:latin typeface="Titillium Web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4F877324-804F-8769-2CBB-5D5BC2268DD9}"/>
              </a:ext>
            </a:extLst>
          </p:cNvPr>
          <p:cNvSpPr txBox="1"/>
          <p:nvPr/>
        </p:nvSpPr>
        <p:spPr>
          <a:xfrm>
            <a:off x="3992434" y="5115040"/>
            <a:ext cx="5021680" cy="1454244"/>
          </a:xfrm>
          <a:prstGeom prst="rect">
            <a:avLst/>
          </a:prstGeom>
          <a:solidFill>
            <a:srgbClr val="DDEBF8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Evaluación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de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resultados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: 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usuarios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,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expertos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y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potenciales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compradores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analizan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el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impacto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, la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utilidad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y el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potencial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de la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solución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</a:t>
            </a:r>
            <a:endParaRPr lang="en-US" sz="1200">
              <a:latin typeface="Titillium Web"/>
              <a:cs typeface="Segoe UI"/>
            </a:endParaRPr>
          </a:p>
          <a:p>
            <a:pPr algn="just">
              <a:lnSpc>
                <a:spcPct val="150000"/>
              </a:lnSpc>
              <a:buFont typeface="Arial"/>
              <a:buChar char="•"/>
            </a:pP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Escalado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y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oportunidades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b="1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futuras</a:t>
            </a:r>
            <a:r>
              <a:rPr lang="en-US" sz="1200" b="1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: 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los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proyectos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validados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pueden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acceder a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nuevas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vías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de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financiación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,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crecimiento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empresarial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y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colaboración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 </a:t>
            </a:r>
            <a:r>
              <a:rPr lang="en-US" sz="1200" dirty="0" err="1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internacional</a:t>
            </a:r>
            <a:r>
              <a:rPr lang="en-US" sz="1200" dirty="0">
                <a:solidFill>
                  <a:srgbClr val="1A2A59"/>
                </a:solidFill>
                <a:latin typeface="Titillium Web"/>
                <a:ea typeface="+mn-lt"/>
                <a:cs typeface="Segoe UI"/>
              </a:rPr>
              <a:t>.</a:t>
            </a:r>
            <a:endParaRPr lang="en-US" sz="1200" dirty="0">
              <a:latin typeface="Titillium Web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72167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361765" y="1129553"/>
            <a:ext cx="5558117" cy="44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616805" y="438579"/>
            <a:ext cx="5434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166A4"/>
                </a:solidFill>
                <a:latin typeface="Arial Narrow" panose="020B0606020202030204" pitchFamily="34" charset="0"/>
              </a:rPr>
              <a:t>Retos</a:t>
            </a:r>
            <a:endParaRPr lang="es-ES" sz="2400" b="1">
              <a:solidFill>
                <a:srgbClr val="0166A4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616804" y="811414"/>
            <a:ext cx="88380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latin typeface="Arial Narrow" panose="020B0606020202030204" pitchFamily="34" charset="0"/>
              </a:rPr>
              <a:t>Ayúdanos a identificar retos</a:t>
            </a:r>
            <a:endParaRPr lang="es-ES" sz="2400">
              <a:latin typeface="Arial Narrow" panose="020B0606020202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567" y="1353670"/>
            <a:ext cx="2837230" cy="283723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850" y="1440833"/>
            <a:ext cx="7697858" cy="474243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8647970" y="4333046"/>
            <a:ext cx="30444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>
                <a:solidFill>
                  <a:srgbClr val="000000"/>
                </a:solidFill>
                <a:latin typeface="Arial Narrow" panose="020B0606020202030204" pitchFamily="34" charset="0"/>
              </a:rPr>
              <a:t> </a:t>
            </a:r>
            <a:r>
              <a:rPr lang="es-ES" sz="1400" u="sng">
                <a:solidFill>
                  <a:srgbClr val="467886"/>
                </a:solidFill>
                <a:latin typeface="Arial Narrow" panose="020B0606020202030204" pitchFamily="34" charset="0"/>
                <a:hlinkClick r:id="rId4"/>
              </a:rPr>
              <a:t>Identificación de Retos: Rellenar formulario</a:t>
            </a:r>
            <a:endParaRPr lang="es-ES" sz="1400">
              <a:latin typeface="Arial Narrow" panose="020B060602020203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27C9059-2843-7468-66D6-CA64D38D7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1091" y="386258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2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3361765" y="1129553"/>
            <a:ext cx="5558117" cy="44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/>
          <p:cNvSpPr/>
          <p:nvPr/>
        </p:nvSpPr>
        <p:spPr>
          <a:xfrm>
            <a:off x="0" y="77326"/>
            <a:ext cx="12192000" cy="688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t="32891" b="1"/>
          <a:stretch/>
        </p:blipFill>
        <p:spPr>
          <a:xfrm>
            <a:off x="-1" y="948183"/>
            <a:ext cx="8668988" cy="267436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34596" y="3913912"/>
            <a:ext cx="3125370" cy="267765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El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Catálogo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 de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Servicios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de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UNITEd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ayuda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a las 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startups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de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salud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digital a 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encontrar</a:t>
            </a:r>
            <a:endParaRPr lang="es-ES" sz="1400" b="1">
              <a:ea typeface="Calibri"/>
              <a:cs typeface="Calibri"/>
            </a:endParaRPr>
          </a:p>
          <a:p>
            <a:pPr algn="just"/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organizaciones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que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puedan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apoyar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 el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desarrollo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, las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pruebas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 y la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ampliación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 de</a:t>
            </a:r>
            <a:endParaRPr lang="en-US" sz="1400" b="1">
              <a:ea typeface="Calibri" panose="020F0502020204030204"/>
              <a:cs typeface="Calibri" panose="020F0502020204030204"/>
            </a:endParaRPr>
          </a:p>
          <a:p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sus </a:t>
            </a:r>
            <a:r>
              <a:rPr lang="en-US" sz="1400" b="1" dirty="0" err="1">
                <a:solidFill>
                  <a:srgbClr val="0166A4"/>
                </a:solidFill>
                <a:ea typeface="+mn-lt"/>
                <a:cs typeface="+mn-lt"/>
              </a:rPr>
              <a:t>soluciones</a:t>
            </a:r>
            <a:r>
              <a:rPr lang="en-US" sz="1400" b="1" dirty="0">
                <a:solidFill>
                  <a:srgbClr val="0166A4"/>
                </a:solidFill>
                <a:ea typeface="+mn-lt"/>
                <a:cs typeface="+mn-lt"/>
              </a:rPr>
              <a:t>. </a:t>
            </a:r>
            <a:endParaRPr lang="en-US" sz="1400" b="1">
              <a:solidFill>
                <a:srgbClr val="000000"/>
              </a:solidFill>
              <a:ea typeface="+mn-lt"/>
              <a:cs typeface="+mn-lt"/>
            </a:endParaRPr>
          </a:p>
          <a:p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Puedes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explorar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y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filtrar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servicios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como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asesoramiento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,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apoyo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financiero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,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programas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de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innovación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y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entornos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de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pruebas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en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el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mundo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real,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incluidos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los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«living labs» y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los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bancos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 de </a:t>
            </a:r>
            <a:r>
              <a:rPr lang="en-US" sz="1400" dirty="0" err="1">
                <a:solidFill>
                  <a:srgbClr val="0166A4"/>
                </a:solidFill>
                <a:ea typeface="+mn-lt"/>
                <a:cs typeface="+mn-lt"/>
              </a:rPr>
              <a:t>pruebas</a:t>
            </a:r>
            <a:r>
              <a:rPr lang="en-US" sz="1400" dirty="0">
                <a:solidFill>
                  <a:srgbClr val="0166A4"/>
                </a:solidFill>
                <a:ea typeface="+mn-lt"/>
                <a:cs typeface="+mn-lt"/>
              </a:rPr>
              <a:t>. 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9" name="Rectángulo 8">
            <a:hlinkClick r:id="rId4"/>
          </p:cNvPr>
          <p:cNvSpPr/>
          <p:nvPr/>
        </p:nvSpPr>
        <p:spPr>
          <a:xfrm>
            <a:off x="887739" y="3119288"/>
            <a:ext cx="2978701" cy="307777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latin typeface="Arial Narr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https://unitedigihealth.eu/service-catalogue</a:t>
            </a:r>
            <a:endParaRPr lang="es-ES" sz="1400">
              <a:solidFill>
                <a:schemeClr val="bg1"/>
              </a:solidFill>
              <a:latin typeface="Arial Narrow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33557" y="2178752"/>
            <a:ext cx="5434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Arial Narrow" panose="020B0606020202030204" pitchFamily="34" charset="0"/>
              </a:rPr>
              <a:t>Catálogo de Servicios UNITE</a:t>
            </a:r>
            <a:endParaRPr lang="es-ES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43E4C4C-FBB1-8A27-5FBC-AD48A1C47A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9013" y="237816"/>
            <a:ext cx="2276104" cy="513979"/>
          </a:xfrm>
          <a:prstGeom prst="rect">
            <a:avLst/>
          </a:prstGeom>
        </p:spPr>
      </p:pic>
      <p:pic>
        <p:nvPicPr>
          <p:cNvPr id="16" name="Imagen 15" descr="Interfaz de usuario gráfica, Tabla&#10;&#10;El contenido generado por IA puede ser incorrecto.">
            <a:extLst>
              <a:ext uri="{FF2B5EF4-FFF2-40B4-BE49-F238E27FC236}">
                <a16:creationId xmlns:a16="http://schemas.microsoft.com/office/drawing/2014/main" id="{8A610520-3006-6ACD-5BEF-1B79349BEA7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2589"/>
          <a:stretch/>
        </p:blipFill>
        <p:spPr>
          <a:xfrm>
            <a:off x="3443806" y="3744645"/>
            <a:ext cx="5750770" cy="3011550"/>
          </a:xfrm>
          <a:prstGeom prst="rect">
            <a:avLst/>
          </a:prstGeom>
        </p:spPr>
      </p:pic>
      <p:pic>
        <p:nvPicPr>
          <p:cNvPr id="14" name="Imagen 13" descr="Código QR&#10;&#10;El contenido generado por IA puede ser incorrecto.">
            <a:extLst>
              <a:ext uri="{FF2B5EF4-FFF2-40B4-BE49-F238E27FC236}">
                <a16:creationId xmlns:a16="http://schemas.microsoft.com/office/drawing/2014/main" id="{4992E340-D81E-3A02-71C9-D15D2A606D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612" y="1573841"/>
            <a:ext cx="3096233" cy="309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14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43881-FAAC-8C3B-9C26-B8D1A9BD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83690" y="2052566"/>
            <a:ext cx="1043115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>
                <a:latin typeface="Titillium Web"/>
                <a:ea typeface="+mn-lt"/>
                <a:cs typeface="+mn-lt"/>
              </a:rPr>
              <a:t>EWG1. Servicios de ecosistema para startups y scaleups.</a:t>
            </a:r>
          </a:p>
          <a:p>
            <a:pPr algn="just">
              <a:spcBef>
                <a:spcPts val="600"/>
              </a:spcBef>
            </a:pPr>
            <a:r>
              <a:rPr lang="en-US">
                <a:latin typeface="Titillium Web"/>
                <a:ea typeface="+mn-lt"/>
                <a:cs typeface="+mn-lt"/>
              </a:rPr>
              <a:t>EWG2. Innovación en salud y bienestar digital, espacios de datos y deep tech.</a:t>
            </a:r>
          </a:p>
          <a:p>
            <a:pPr algn="just">
              <a:spcBef>
                <a:spcPts val="600"/>
              </a:spcBef>
            </a:pPr>
            <a:r>
              <a:rPr lang="en-US" b="1">
                <a:latin typeface="Titillium Web"/>
                <a:ea typeface="+mn-lt"/>
                <a:cs typeface="+mn-lt"/>
              </a:rPr>
              <a:t>EWG3. Compradores públicos de innovación. </a:t>
            </a:r>
          </a:p>
          <a:p>
            <a:pPr>
              <a:spcBef>
                <a:spcPts val="600"/>
              </a:spcBef>
            </a:pPr>
            <a:r>
              <a:rPr lang="en-US">
                <a:latin typeface="Titillium Web"/>
                <a:ea typeface="+mn-lt"/>
                <a:cs typeface="+mn-lt"/>
              </a:rPr>
              <a:t>EWG4. </a:t>
            </a:r>
            <a:r>
              <a:rPr lang="en-US">
                <a:latin typeface="Titillium Web"/>
                <a:ea typeface="+mn-lt"/>
                <a:cs typeface="Calibri"/>
              </a:rPr>
              <a:t>Desarrollo conjunto de proyectos colaborativos.</a:t>
            </a:r>
          </a:p>
          <a:p>
            <a:pPr>
              <a:spcBef>
                <a:spcPts val="600"/>
              </a:spcBef>
            </a:pPr>
            <a:r>
              <a:rPr lang="en-US">
                <a:latin typeface="Titillium Web"/>
                <a:ea typeface="+mn-lt"/>
                <a:cs typeface="Calibri"/>
              </a:rPr>
              <a:t>EWG5. Incorporación del enfoque de igualdad de género en el ecosistema de innovación.</a:t>
            </a:r>
          </a:p>
          <a:p>
            <a:pPr>
              <a:spcBef>
                <a:spcPts val="600"/>
              </a:spcBef>
            </a:pPr>
            <a:r>
              <a:rPr lang="en-US">
                <a:latin typeface="Titillium Web"/>
                <a:ea typeface="+mn-lt"/>
                <a:cs typeface="+mn-lt"/>
              </a:rPr>
              <a:t>EWG6. </a:t>
            </a:r>
            <a:r>
              <a:rPr lang="en-US">
                <a:latin typeface="Titillium Web"/>
                <a:ea typeface="+mn-lt"/>
                <a:cs typeface="Calibri"/>
              </a:rPr>
              <a:t>Métodos de experimentación, testbeds, living labs y sandboxes regulatorios.</a:t>
            </a:r>
          </a:p>
          <a:p>
            <a:pPr>
              <a:spcBef>
                <a:spcPts val="600"/>
              </a:spcBef>
            </a:pPr>
            <a:r>
              <a:rPr lang="en-US">
                <a:latin typeface="Titillium Web"/>
                <a:ea typeface="+mn-lt"/>
                <a:cs typeface="+mn-lt"/>
              </a:rPr>
              <a:t>EWG7. </a:t>
            </a:r>
            <a:r>
              <a:rPr lang="en-US">
                <a:latin typeface="Titillium Web"/>
                <a:ea typeface="+mn-lt"/>
                <a:cs typeface="Calibri"/>
              </a:rPr>
              <a:t>Reducir la brecha entre los ecosistemas de innovación: igualar las regiones UNITE.</a:t>
            </a:r>
          </a:p>
        </p:txBody>
      </p:sp>
      <p:pic>
        <p:nvPicPr>
          <p:cNvPr id="1026" name="Picture 2" descr="Identidad corporativa | IAC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916" y="2791737"/>
            <a:ext cx="319554" cy="31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s://euc-powerpoint.officeapps.live.com/pods/GetClipboardImage.ashx?Id=713565bb-dab7-4994-9353-5143f3e3382d&amp;DC=GEU5&amp;pkey=a04c1a01-6e6e-4fd6-bf90-780e2db00abb&amp;wdwaccluster=GEU5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2" name="Picture 8" descr="gobierno-de-aragon-logo-5788638516-seeklogo.com - Híja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8" t="1066" r="19020" b="32339"/>
          <a:stretch/>
        </p:blipFill>
        <p:spPr bwMode="auto">
          <a:xfrm>
            <a:off x="5898776" y="2776177"/>
            <a:ext cx="331695" cy="33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14">
            <a:extLst>
              <a:ext uri="{FF2B5EF4-FFF2-40B4-BE49-F238E27FC236}">
                <a16:creationId xmlns:a16="http://schemas.microsoft.com/office/drawing/2014/main" id="{9A449223-2B38-F1F9-A4C3-AAC8ABFD06FB}"/>
              </a:ext>
            </a:extLst>
          </p:cNvPr>
          <p:cNvSpPr txBox="1"/>
          <p:nvPr/>
        </p:nvSpPr>
        <p:spPr>
          <a:xfrm>
            <a:off x="783690" y="489941"/>
            <a:ext cx="6184038" cy="8925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>
                <a:solidFill>
                  <a:srgbClr val="0166A4"/>
                </a:solidFill>
                <a:latin typeface="Arial Narrow" panose="020B0606020202030204" pitchFamily="34" charset="0"/>
              </a:rPr>
              <a:t>Ecosystem Working Groups</a:t>
            </a:r>
          </a:p>
          <a:p>
            <a:r>
              <a:rPr lang="en-US" sz="2000" b="1">
                <a:latin typeface="Arial Narrow" panose="020B0606020202030204" pitchFamily="34" charset="0"/>
              </a:rPr>
              <a:t>Grupos de Trabajo</a:t>
            </a:r>
            <a:endParaRPr lang="en-US" sz="1600">
              <a:latin typeface="Arial Narrow" panose="020B0606020202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361765" y="1129553"/>
            <a:ext cx="5558117" cy="44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40FD8EA-E530-6354-898F-0538CB9CB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0987" y="415946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52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B469A-6C0B-020B-D349-633340E31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3361765" y="1129553"/>
            <a:ext cx="5558117" cy="44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539" y="1467630"/>
            <a:ext cx="849746" cy="849746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862461" y="2348047"/>
            <a:ext cx="329390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b="1">
                <a:latin typeface="Arial Narrow" panose="020B0606020202030204" pitchFamily="34" charset="0"/>
                <a:ea typeface="+mn-lt"/>
                <a:cs typeface="+mn-lt"/>
              </a:rPr>
              <a:t>Participantes</a:t>
            </a:r>
            <a:endParaRPr lang="en-US" sz="1100">
              <a:latin typeface="Arial Narrow" panose="020B0606020202030204" pitchFamily="34" charset="0"/>
              <a:ea typeface="+mn-lt"/>
              <a:cs typeface="+mn-lt"/>
            </a:endParaRP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Entidades públicas encargadas de la contratación de soluciones digitales para la salud y el bienestar en las regiones asociadas.</a:t>
            </a:r>
          </a:p>
          <a:p>
            <a:pPr marL="285750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Expertos regionales en Compra Pública de Innovación (CPI).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201" y="1620030"/>
            <a:ext cx="600364" cy="600364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4247974" y="2348046"/>
            <a:ext cx="41429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b="1">
                <a:latin typeface="Arial Narrow" panose="020B0606020202030204" pitchFamily="34" charset="0"/>
                <a:ea typeface="+mn-lt"/>
                <a:cs typeface="+mn-lt"/>
              </a:rPr>
              <a:t>Objetivos</a:t>
            </a:r>
            <a:endParaRPr lang="en-US" sz="1100">
              <a:latin typeface="Arial Narrow" panose="020B0606020202030204" pitchFamily="34" charset="0"/>
              <a:ea typeface="+mn-lt"/>
              <a:cs typeface="+mn-lt"/>
            </a:endParaRPr>
          </a:p>
          <a:p>
            <a:pPr marL="2857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Impulsar la adopción de soluciones innovadoras.</a:t>
            </a:r>
          </a:p>
          <a:p>
            <a:pPr marL="2857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Compartir experiencias y buenas prácticas.</a:t>
            </a:r>
          </a:p>
          <a:p>
            <a:pPr marL="2857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Crear un marco de referencia común.</a:t>
            </a:r>
          </a:p>
          <a:p>
            <a:pPr marL="2857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Difundir las actividades del proyecto entre los responsables de la contratación.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8519518" y="2348046"/>
            <a:ext cx="3293903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b="1">
                <a:latin typeface="Arial Narrow" panose="020B0606020202030204" pitchFamily="34" charset="0"/>
                <a:ea typeface="+mn-lt"/>
                <a:cs typeface="+mn-lt"/>
              </a:rPr>
              <a:t>Aragón</a:t>
            </a:r>
          </a:p>
          <a:p>
            <a:pPr marL="2857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Liderazgo del grupo.</a:t>
            </a:r>
          </a:p>
          <a:p>
            <a:pPr marL="2857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Desarrollo de 2 acciones formativas en materia de CPI.</a:t>
            </a:r>
          </a:p>
        </p:txBody>
      </p:sp>
      <p:pic>
        <p:nvPicPr>
          <p:cNvPr id="2050" name="Picture 2" descr="Mapa de Aragón, región de España. ilustración vectorial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590" y="1124780"/>
            <a:ext cx="1277947" cy="127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862461" y="377406"/>
            <a:ext cx="109978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166A4"/>
                </a:solidFill>
                <a:latin typeface="Aptos Narrow"/>
              </a:rPr>
              <a:t>Ecosystem Working Group #3 - Public Procurers of Innovation</a:t>
            </a:r>
          </a:p>
          <a:p>
            <a:r>
              <a:rPr lang="en-US" sz="2000" b="1">
                <a:solidFill>
                  <a:srgbClr val="242424"/>
                </a:solidFill>
                <a:latin typeface="Aptos Narrow"/>
              </a:rPr>
              <a:t>Comparadores Públicos de Innovación</a:t>
            </a:r>
            <a:endParaRPr lang="es-ES" sz="2400" b="1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765" y="4587159"/>
            <a:ext cx="1094428" cy="1094428"/>
          </a:xfrm>
          <a:prstGeom prst="rect">
            <a:avLst/>
          </a:prstGeom>
        </p:spPr>
      </p:pic>
      <p:sp>
        <p:nvSpPr>
          <p:cNvPr id="14" name="CasellaDiTesto 14">
            <a:extLst>
              <a:ext uri="{FF2B5EF4-FFF2-40B4-BE49-F238E27FC236}">
                <a16:creationId xmlns:a16="http://schemas.microsoft.com/office/drawing/2014/main" id="{0C1F812F-1E32-A928-BDDA-1A4F6B2EFDD3}"/>
              </a:ext>
            </a:extLst>
          </p:cNvPr>
          <p:cNvSpPr txBox="1"/>
          <p:nvPr/>
        </p:nvSpPr>
        <p:spPr>
          <a:xfrm>
            <a:off x="4456193" y="4840787"/>
            <a:ext cx="367903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>
                <a:latin typeface="Titillium Web"/>
              </a:rPr>
              <a:t>¿Qué se obtiene participando?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477836" y="5215057"/>
            <a:ext cx="58014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Networking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Reuniones online (3-4/año)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Encuentro presencial annual.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>
                <a:latin typeface="Arial Narrow" panose="020B0606020202030204" pitchFamily="34" charset="0"/>
                <a:ea typeface="+mn-lt"/>
                <a:cs typeface="+mn-lt"/>
              </a:rPr>
              <a:t>Actividads de formación especializada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74EB6C-C8CB-6C16-1445-1F2C2EFFB9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0987" y="415946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155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28591-4020-19F7-43D6-7CEDAF5B8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E6DB3A2-5ED7-F37D-A531-96EC1B444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26" y="2351287"/>
            <a:ext cx="2821160" cy="282116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16805" y="438579"/>
            <a:ext cx="54343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166A4"/>
                </a:solidFill>
                <a:latin typeface="Arial Narrow" panose="020B0606020202030204" pitchFamily="34" charset="0"/>
              </a:rPr>
              <a:t>Únete a un Grupo de Trabajo UNITE</a:t>
            </a:r>
            <a:endParaRPr lang="es-ES" sz="2400" b="1">
              <a:solidFill>
                <a:srgbClr val="0166A4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16804" y="811414"/>
            <a:ext cx="88380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>
                <a:latin typeface="Arial Narrow" panose="020B0606020202030204" pitchFamily="34" charset="0"/>
              </a:rPr>
              <a:t>Selecciona los grupos de trabajo que mejor encajen con tu experiencia e intereses:</a:t>
            </a:r>
            <a:endParaRPr lang="es-ES" sz="2400">
              <a:latin typeface="Arial Narrow" panose="020B060602020203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54426" y="2360431"/>
            <a:ext cx="850651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+mn-lt"/>
              </a:rPr>
              <a:t>1. Servicios de ecosistema para startups y scaleups.</a:t>
            </a:r>
          </a:p>
          <a:p>
            <a:pPr algn="just">
              <a:spcBef>
                <a:spcPts val="600"/>
              </a:spcBef>
            </a:pP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+mn-lt"/>
              </a:rPr>
              <a:t>2. Innovación en salud y bienestar digital, espacios de datos y deep tech.</a:t>
            </a:r>
          </a:p>
          <a:p>
            <a:pPr algn="just">
              <a:spcBef>
                <a:spcPts val="600"/>
              </a:spcBef>
            </a:pP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+mn-lt"/>
              </a:rPr>
              <a:t>3. Compradores públicos de innovación.</a:t>
            </a:r>
            <a:r>
              <a:rPr lang="en-US" sz="2000" b="1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+mn-lt"/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+mn-lt"/>
              </a:rPr>
              <a:t>4. </a:t>
            </a: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Calibri"/>
              </a:rPr>
              <a:t>Desarrollo conjunto de proyectos colaborativos.</a:t>
            </a:r>
          </a:p>
          <a:p>
            <a:pPr>
              <a:spcBef>
                <a:spcPts val="600"/>
              </a:spcBef>
            </a:pP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Calibri"/>
              </a:rPr>
              <a:t>5. Incorporación del enfoque de igualdad de género en el ecosistema de innovación.</a:t>
            </a:r>
          </a:p>
          <a:p>
            <a:pPr>
              <a:spcBef>
                <a:spcPts val="600"/>
              </a:spcBef>
            </a:pP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+mn-lt"/>
              </a:rPr>
              <a:t>6. </a:t>
            </a: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Calibri"/>
              </a:rPr>
              <a:t>Métodos de experimentación, testbeds, living labs y sandboxes regulatorios.</a:t>
            </a:r>
          </a:p>
          <a:p>
            <a:pPr>
              <a:spcBef>
                <a:spcPts val="600"/>
              </a:spcBef>
            </a:pP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+mn-lt"/>
              </a:rPr>
              <a:t>7. </a:t>
            </a:r>
            <a:r>
              <a:rPr lang="en-US" sz="2000">
                <a:solidFill>
                  <a:srgbClr val="0166A4"/>
                </a:solidFill>
                <a:latin typeface="Arial Narrow" panose="020B0606020202030204" pitchFamily="34" charset="0"/>
                <a:ea typeface="+mn-lt"/>
                <a:cs typeface="Calibri"/>
              </a:rPr>
              <a:t>Reducir la brecha entre los ecosistemas de innovación: igualar las regiones UNITE.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361765" y="1129553"/>
            <a:ext cx="5558117" cy="448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/>
          <p:cNvSpPr/>
          <p:nvPr/>
        </p:nvSpPr>
        <p:spPr>
          <a:xfrm>
            <a:off x="616804" y="5967281"/>
            <a:ext cx="32159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>
                <a:solidFill>
                  <a:srgbClr val="000000"/>
                </a:solidFill>
                <a:latin typeface="Arial Narrow" panose="020B0606020202030204" pitchFamily="34" charset="0"/>
              </a:rPr>
              <a:t> </a:t>
            </a:r>
            <a:r>
              <a:rPr lang="es-ES" sz="1400" u="sng">
                <a:solidFill>
                  <a:srgbClr val="467886"/>
                </a:solidFill>
                <a:latin typeface="Arial Narrow" panose="020B0606020202030204" pitchFamily="34" charset="0"/>
                <a:hlinkClick r:id="rId3"/>
              </a:rPr>
              <a:t>Grupos de trabajo UNITE: Rellenar formulario</a:t>
            </a:r>
            <a:endParaRPr lang="es-ES" sz="1400">
              <a:latin typeface="Arial Narrow" panose="020B060602020203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8E7BBE9-46E3-FCED-5445-80517424A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0987" y="415946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06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74294FC-2639-A50F-3EC7-D342BBAC0862}"/>
              </a:ext>
            </a:extLst>
          </p:cNvPr>
          <p:cNvSpPr/>
          <p:nvPr/>
        </p:nvSpPr>
        <p:spPr>
          <a:xfrm>
            <a:off x="3258792" y="1088364"/>
            <a:ext cx="5558117" cy="437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9073117" y="876185"/>
            <a:ext cx="2371302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err="1">
                <a:solidFill>
                  <a:srgbClr val="106186"/>
                </a:solidFill>
                <a:latin typeface="Arial Narrow"/>
              </a:rPr>
              <a:t>Catálogo</a:t>
            </a:r>
            <a:r>
              <a:rPr lang="en-US" b="1">
                <a:solidFill>
                  <a:srgbClr val="106186"/>
                </a:solidFill>
                <a:latin typeface="Arial Narrow"/>
              </a:rPr>
              <a:t> </a:t>
            </a:r>
            <a:r>
              <a:rPr lang="en-US" b="1" err="1">
                <a:solidFill>
                  <a:srgbClr val="106186"/>
                </a:solidFill>
                <a:latin typeface="Arial Narrow"/>
              </a:rPr>
              <a:t>Servicios</a:t>
            </a:r>
            <a:r>
              <a:rPr lang="en-US" b="1">
                <a:solidFill>
                  <a:srgbClr val="106186"/>
                </a:solidFill>
                <a:latin typeface="Arial Narrow"/>
              </a:rPr>
              <a:t> UNITE Aragón</a:t>
            </a:r>
            <a:endParaRPr lang="es-ES" b="1">
              <a:solidFill>
                <a:srgbClr val="106186"/>
              </a:solidFill>
              <a:latin typeface="Arial Narrow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573" y="874903"/>
            <a:ext cx="2353798" cy="2353798"/>
          </a:xfrm>
          <a:prstGeom prst="rect">
            <a:avLst/>
          </a:prstGeom>
        </p:spPr>
      </p:pic>
      <p:pic>
        <p:nvPicPr>
          <p:cNvPr id="17" name="Picture 13">
            <a:extLst>
              <a:ext uri="{FF2B5EF4-FFF2-40B4-BE49-F238E27FC236}">
                <a16:creationId xmlns:a16="http://schemas.microsoft.com/office/drawing/2014/main" id="{4E6DB3A2-5ED7-F37D-A531-96EC1B444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765" y="865355"/>
            <a:ext cx="2331976" cy="2331976"/>
          </a:xfrm>
          <a:prstGeom prst="rect">
            <a:avLst/>
          </a:prstGeom>
        </p:spPr>
      </p:pic>
      <p:sp>
        <p:nvSpPr>
          <p:cNvPr id="18" name="Rectángulo 17"/>
          <p:cNvSpPr/>
          <p:nvPr/>
        </p:nvSpPr>
        <p:spPr>
          <a:xfrm>
            <a:off x="3627767" y="878527"/>
            <a:ext cx="2577249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>
                <a:solidFill>
                  <a:srgbClr val="106186"/>
                </a:solidFill>
                <a:latin typeface="Arial Narrow"/>
              </a:rPr>
              <a:t>Grupos de Trabajo</a:t>
            </a:r>
            <a:endParaRPr lang="es-ES" b="1">
              <a:solidFill>
                <a:srgbClr val="106186"/>
              </a:solidFill>
              <a:latin typeface="Arial Narrow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80" y="3567965"/>
            <a:ext cx="2353320" cy="2353320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3627766" y="3571588"/>
            <a:ext cx="2577249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>
                <a:solidFill>
                  <a:srgbClr val="106186"/>
                </a:solidFill>
                <a:latin typeface="Arial Narrow"/>
              </a:rPr>
              <a:t>Identificación de retos</a:t>
            </a:r>
            <a:endParaRPr lang="es-ES" b="1">
              <a:solidFill>
                <a:srgbClr val="106186"/>
              </a:solidFill>
              <a:latin typeface="Arial Narrow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8990737" y="1529169"/>
            <a:ext cx="21945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>
                <a:solidFill>
                  <a:srgbClr val="000000"/>
                </a:solidFill>
                <a:latin typeface="Arial Narrow" panose="020B0606020202030204" pitchFamily="34" charset="0"/>
              </a:rPr>
              <a:t> </a:t>
            </a:r>
            <a:r>
              <a:rPr lang="es-ES" sz="1100" u="sng">
                <a:solidFill>
                  <a:srgbClr val="467886"/>
                </a:solidFill>
                <a:latin typeface="Arial Narrow" panose="020B0606020202030204" pitchFamily="34" charset="0"/>
                <a:hlinkClick r:id="rId6"/>
              </a:rPr>
              <a:t>Catálogo de Servicios Aragón: Rellenar formulario</a:t>
            </a:r>
            <a:endParaRPr lang="es-ES" sz="1100">
              <a:latin typeface="Arial Narrow" panose="020B0606020202030204" pitchFamily="34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3596874" y="3841231"/>
            <a:ext cx="24224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>
                <a:solidFill>
                  <a:srgbClr val="000000"/>
                </a:solidFill>
                <a:latin typeface="Arial Narrow" panose="020B0606020202030204" pitchFamily="34" charset="0"/>
              </a:rPr>
              <a:t> </a:t>
            </a:r>
            <a:r>
              <a:rPr lang="es-ES" sz="1100" u="sng">
                <a:solidFill>
                  <a:srgbClr val="467886"/>
                </a:solidFill>
                <a:latin typeface="Arial Narrow" panose="020B0606020202030204" pitchFamily="34" charset="0"/>
                <a:hlinkClick r:id="rId7"/>
              </a:rPr>
              <a:t>Identificación de Retos: Rellenar formulario</a:t>
            </a:r>
            <a:endParaRPr lang="es-ES" sz="1100">
              <a:latin typeface="Arial Narrow" panose="020B060602020203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3624382" y="1158465"/>
            <a:ext cx="25571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>
                <a:solidFill>
                  <a:srgbClr val="000000"/>
                </a:solidFill>
                <a:latin typeface="Arial Narrow" panose="020B0606020202030204" pitchFamily="34" charset="0"/>
              </a:rPr>
              <a:t> </a:t>
            </a:r>
            <a:r>
              <a:rPr lang="es-ES" sz="1100" u="sng">
                <a:solidFill>
                  <a:srgbClr val="467886"/>
                </a:solidFill>
                <a:latin typeface="Arial Narrow" panose="020B0606020202030204" pitchFamily="34" charset="0"/>
                <a:hlinkClick r:id="rId8"/>
              </a:rPr>
              <a:t>Grupos de trabajo UNITE: Rellenar formulario</a:t>
            </a:r>
            <a:endParaRPr lang="es-ES" sz="1100">
              <a:latin typeface="Arial Narrow" panose="020B060602020203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B5DFE79-E4FC-A507-AA28-01CEF12D6EB2}"/>
              </a:ext>
            </a:extLst>
          </p:cNvPr>
          <p:cNvSpPr/>
          <p:nvPr/>
        </p:nvSpPr>
        <p:spPr>
          <a:xfrm>
            <a:off x="8990739" y="3512293"/>
            <a:ext cx="2371302" cy="3693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>
                <a:solidFill>
                  <a:srgbClr val="106186"/>
                </a:solidFill>
                <a:latin typeface="Arial Narrow"/>
              </a:rPr>
              <a:t>Second Open Call</a:t>
            </a:r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E6A94FC-C13D-C34F-F69B-341FB5B29115}"/>
              </a:ext>
            </a:extLst>
          </p:cNvPr>
          <p:cNvSpPr txBox="1"/>
          <p:nvPr/>
        </p:nvSpPr>
        <p:spPr>
          <a:xfrm>
            <a:off x="8989540" y="3882080"/>
            <a:ext cx="2584622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latin typeface="Arial Narrow"/>
                <a:hlinkClick r:id="rId9"/>
              </a:rPr>
              <a:t>Second Open Call UNITE: Rellenar formulario</a:t>
            </a:r>
            <a:endParaRPr lang="en-US" sz="1100">
              <a:latin typeface="Arial Narrow"/>
              <a:ea typeface="Calibri"/>
              <a:cs typeface="Calibri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0794998-2E2F-076F-B876-FCAE935245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2054" y="3562864"/>
            <a:ext cx="2337486" cy="233748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87806B4-D992-D968-4C36-0D93493B58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5532" y="6036933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455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8D3C2-6F40-D946-C624-1EAC4099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14">
            <a:extLst>
              <a:ext uri="{FF2B5EF4-FFF2-40B4-BE49-F238E27FC236}">
                <a16:creationId xmlns:a16="http://schemas.microsoft.com/office/drawing/2014/main" id="{8AF037C9-5A2F-DDD8-1761-C085D8FC45D1}"/>
              </a:ext>
            </a:extLst>
          </p:cNvPr>
          <p:cNvSpPr txBox="1"/>
          <p:nvPr/>
        </p:nvSpPr>
        <p:spPr>
          <a:xfrm>
            <a:off x="783690" y="489941"/>
            <a:ext cx="8758362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>
                <a:solidFill>
                  <a:srgbClr val="0166A4"/>
                </a:solidFill>
                <a:latin typeface="Arial Narrow"/>
              </a:rPr>
              <a:t>Testimonio </a:t>
            </a:r>
            <a:r>
              <a:rPr lang="en-US" sz="3200" b="1" dirty="0" err="1">
                <a:solidFill>
                  <a:srgbClr val="0166A4"/>
                </a:solidFill>
                <a:latin typeface="Arial Narrow"/>
              </a:rPr>
              <a:t>experiencia</a:t>
            </a:r>
            <a:r>
              <a:rPr lang="en-US" sz="3200" b="1" dirty="0">
                <a:solidFill>
                  <a:srgbClr val="0166A4"/>
                </a:solidFill>
                <a:latin typeface="Arial Narrow"/>
              </a:rPr>
              <a:t> Socio UNITE: Extremadura </a:t>
            </a:r>
            <a:endParaRPr lang="en-US" sz="3200" b="1" dirty="0" err="1">
              <a:solidFill>
                <a:srgbClr val="0166A4"/>
              </a:solidFill>
              <a:latin typeface="Arial Narrow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4C21747-5A1D-97A5-3868-FBF25171D689}"/>
              </a:ext>
            </a:extLst>
          </p:cNvPr>
          <p:cNvSpPr txBox="1"/>
          <p:nvPr/>
        </p:nvSpPr>
        <p:spPr>
          <a:xfrm>
            <a:off x="947352" y="1369541"/>
            <a:ext cx="6096000" cy="5745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ts val="1575"/>
              </a:lnSpc>
            </a:pPr>
            <a:r>
              <a:rPr lang="en-US" b="1" dirty="0">
                <a:solidFill>
                  <a:srgbClr val="000000"/>
                </a:solidFill>
                <a:latin typeface="Arial Narrow"/>
                <a:cs typeface="Segoe UI"/>
              </a:rPr>
              <a:t>Anto Recio.</a:t>
            </a:r>
            <a:r>
              <a:rPr lang="en-US" sz="1600" b="0" i="0" u="none" strike="noStrike" baseline="0" dirty="0">
                <a:solidFill>
                  <a:srgbClr val="000000"/>
                </a:solidFill>
                <a:latin typeface="Arial Narrow"/>
                <a:ea typeface="Segoe UI"/>
                <a:cs typeface="Segoe UI"/>
              </a:rPr>
              <a:t> </a:t>
            </a:r>
            <a:r>
              <a:rPr lang="en-US" sz="1600" b="0" i="0" u="none" strike="noStrike" baseline="0" dirty="0" err="1">
                <a:solidFill>
                  <a:srgbClr val="000000"/>
                </a:solidFill>
                <a:latin typeface="Arial Narrow"/>
                <a:ea typeface="Segoe UI"/>
                <a:cs typeface="Segoe UI"/>
              </a:rPr>
              <a:t>Fundecyt</a:t>
            </a:r>
            <a:r>
              <a:rPr lang="en-US" sz="1600" b="0" i="0" dirty="0">
                <a:solidFill>
                  <a:srgbClr val="000000"/>
                </a:solidFill>
                <a:latin typeface="Arial Narrow"/>
                <a:ea typeface="Segoe UI"/>
                <a:cs typeface="Segoe UI"/>
              </a:rPr>
              <a:t>​</a:t>
            </a:r>
            <a:endParaRPr lang="es-ES" sz="1600" b="0" i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algn="ctr"/>
            <a:endParaRPr lang="es-ES"/>
          </a:p>
        </p:txBody>
      </p:sp>
      <p:pic>
        <p:nvPicPr>
          <p:cNvPr id="3" name="Imagen 2" descr="Fundecyt PCTEX - .::FUNDECYT PARQUE CIENTÍFICO Y TECNOLÓGICO DE EXTREMADURA  ::.">
            <a:extLst>
              <a:ext uri="{FF2B5EF4-FFF2-40B4-BE49-F238E27FC236}">
                <a16:creationId xmlns:a16="http://schemas.microsoft.com/office/drawing/2014/main" id="{912A8610-3A8D-0D09-AE24-BD9E2FA16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352" y="1659737"/>
            <a:ext cx="3943866" cy="1231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74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57A85-B810-CA68-4A92-BABB8AFCE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F6BF708-E887-02FA-735C-BCD7E0F0F086}"/>
              </a:ext>
            </a:extLst>
          </p:cNvPr>
          <p:cNvSpPr txBox="1"/>
          <p:nvPr/>
        </p:nvSpPr>
        <p:spPr>
          <a:xfrm>
            <a:off x="1554891" y="1616676"/>
            <a:ext cx="9823620" cy="14969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>
              <a:lnSpc>
                <a:spcPct val="150000"/>
              </a:lnSpc>
              <a:spcBef>
                <a:spcPts val="300"/>
              </a:spcBef>
            </a:pPr>
            <a:r>
              <a:rPr lang="en-US" sz="2000" b="1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Dinámica</a:t>
            </a:r>
            <a:r>
              <a:rPr lang="en-US" sz="2000" b="1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1: </a:t>
            </a:r>
            <a:r>
              <a:rPr lang="en-US" sz="2000" b="1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Identificación</a:t>
            </a:r>
            <a:r>
              <a:rPr lang="en-US" sz="2000" b="1" i="0" u="none" strike="noStrike" baseline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de </a:t>
            </a:r>
            <a:r>
              <a:rPr lang="en-US" sz="2000" b="1" i="0" u="none" strike="noStrike" baseline="0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retos</a:t>
            </a:r>
            <a:r>
              <a:rPr lang="en-US" sz="2000" b="1" i="0" u="none" strike="noStrike" baseline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(15m)</a:t>
            </a:r>
            <a:r>
              <a:rPr lang="en-US" sz="2000" b="1" i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​</a:t>
            </a:r>
            <a:endParaRPr lang="es-ES" sz="2000" b="1">
              <a:solidFill>
                <a:srgbClr val="1A2A59"/>
              </a:solidFill>
              <a:latin typeface="Arial Narrow"/>
              <a:ea typeface="Arial"/>
              <a:cs typeface="Arial"/>
            </a:endParaRPr>
          </a:p>
          <a:p>
            <a:pPr marL="285750">
              <a:lnSpc>
                <a:spcPct val="150000"/>
              </a:lnSpc>
              <a:spcBef>
                <a:spcPts val="300"/>
              </a:spcBef>
            </a:pPr>
            <a:r>
              <a:rPr lang="en-US" sz="2000" b="1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Dinámica</a:t>
            </a:r>
            <a:r>
              <a:rPr lang="en-US" sz="2000" b="1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2: </a:t>
            </a:r>
            <a:r>
              <a:rPr lang="en-US" sz="2000" b="1" i="0" u="none" strike="noStrike" baseline="0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Identificación</a:t>
            </a:r>
            <a:r>
              <a:rPr lang="en-US" sz="2000" b="1" i="0" u="none" strike="noStrike" baseline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de </a:t>
            </a:r>
            <a:r>
              <a:rPr lang="en-US" sz="2000" b="1" i="0" u="none" strike="noStrike" baseline="0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posibles</a:t>
            </a:r>
            <a:r>
              <a:rPr lang="en-US" sz="2000" b="1" i="0" u="none" strike="noStrike" baseline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</a:t>
            </a:r>
            <a:r>
              <a:rPr lang="en-US" sz="2000" b="1" i="0" u="none" strike="noStrike" baseline="0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propuestas</a:t>
            </a:r>
            <a:r>
              <a:rPr lang="en-US" sz="2000" b="1" i="0" u="none" strike="noStrike" baseline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"Agile Pilot" (15m)</a:t>
            </a:r>
            <a:r>
              <a:rPr lang="en-US" sz="2000" b="1" i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​</a:t>
            </a:r>
            <a:endParaRPr lang="es-ES" sz="2000" b="1" i="0">
              <a:solidFill>
                <a:srgbClr val="1A2A59"/>
              </a:solidFill>
              <a:latin typeface="Arial Narrow"/>
              <a:ea typeface="Arial"/>
              <a:cs typeface="Arial"/>
            </a:endParaRPr>
          </a:p>
          <a:p>
            <a:pPr marL="285750">
              <a:lnSpc>
                <a:spcPct val="150000"/>
              </a:lnSpc>
              <a:spcBef>
                <a:spcPts val="300"/>
              </a:spcBef>
            </a:pPr>
            <a:r>
              <a:rPr lang="en-US" sz="2000" b="1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Dinámica</a:t>
            </a:r>
            <a:r>
              <a:rPr lang="en-US" sz="2000" b="1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3: </a:t>
            </a:r>
            <a:r>
              <a:rPr lang="en-US" sz="2000" b="1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Identificación</a:t>
            </a:r>
            <a:r>
              <a:rPr lang="en-US" sz="2000" b="1" i="0" u="none" strike="noStrike" baseline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de </a:t>
            </a:r>
            <a:r>
              <a:rPr lang="en-US" sz="2000" b="1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propuestas</a:t>
            </a:r>
            <a:r>
              <a:rPr lang="en-US" sz="2000" b="1" i="0" u="none" strike="noStrike" baseline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de </a:t>
            </a:r>
            <a:r>
              <a:rPr lang="en-US" sz="2000" b="1" i="0" u="none" strike="noStrike" baseline="0" dirty="0" err="1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proyectos</a:t>
            </a:r>
            <a:r>
              <a:rPr lang="en-US" sz="2000" b="1" i="0" u="none" strike="noStrike" baseline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 "Second Open Call UNITE" (30m)</a:t>
            </a:r>
            <a:r>
              <a:rPr lang="en-US" sz="2000" b="1" i="0" dirty="0">
                <a:solidFill>
                  <a:srgbClr val="1A2A59"/>
                </a:solidFill>
                <a:latin typeface="Arial Narrow"/>
                <a:ea typeface="Arial"/>
                <a:cs typeface="Arial"/>
              </a:rPr>
              <a:t>​</a:t>
            </a:r>
          </a:p>
        </p:txBody>
      </p:sp>
      <p:sp>
        <p:nvSpPr>
          <p:cNvPr id="6" name="CasellaDiTesto 14">
            <a:extLst>
              <a:ext uri="{FF2B5EF4-FFF2-40B4-BE49-F238E27FC236}">
                <a16:creationId xmlns:a16="http://schemas.microsoft.com/office/drawing/2014/main" id="{8B19AA33-3D05-CFB9-1FE7-D4EE4F6B8410}"/>
              </a:ext>
            </a:extLst>
          </p:cNvPr>
          <p:cNvSpPr txBox="1"/>
          <p:nvPr/>
        </p:nvSpPr>
        <p:spPr>
          <a:xfrm>
            <a:off x="783690" y="489941"/>
            <a:ext cx="6184038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dirty="0" err="1">
                <a:solidFill>
                  <a:srgbClr val="0166A4"/>
                </a:solidFill>
                <a:latin typeface="Arial Narrow"/>
              </a:rPr>
              <a:t>Dinámica</a:t>
            </a:r>
            <a:r>
              <a:rPr lang="en-US" sz="3200" b="1" dirty="0">
                <a:solidFill>
                  <a:srgbClr val="0166A4"/>
                </a:solidFill>
                <a:latin typeface="Arial Narrow"/>
              </a:rPr>
              <a:t> con </a:t>
            </a:r>
            <a:r>
              <a:rPr lang="en-US" sz="3200" b="1" dirty="0" err="1">
                <a:solidFill>
                  <a:srgbClr val="0166A4"/>
                </a:solidFill>
                <a:latin typeface="Arial Narrow"/>
              </a:rPr>
              <a:t>los</a:t>
            </a:r>
            <a:r>
              <a:rPr lang="en-US" sz="3200" b="1" dirty="0">
                <a:solidFill>
                  <a:srgbClr val="0166A4"/>
                </a:solidFill>
                <a:latin typeface="Arial Narrow"/>
              </a:rPr>
              <a:t> </a:t>
            </a:r>
            <a:r>
              <a:rPr lang="en-US" sz="3200" b="1" dirty="0" err="1">
                <a:solidFill>
                  <a:srgbClr val="0166A4"/>
                </a:solidFill>
                <a:latin typeface="Arial Narrow"/>
              </a:rPr>
              <a:t>asistentes</a:t>
            </a:r>
            <a:endParaRPr lang="en-US" sz="1600" dirty="0" err="1">
              <a:latin typeface="Arial Narrow" panose="020B0606020202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D426465-0530-4761-B9CE-EBC072E8F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0987" y="415946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98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5DC49-3C41-C0AE-0703-324B0FA26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AC312EDA-1271-780C-D1BC-0007F09BB02E}"/>
              </a:ext>
            </a:extLst>
          </p:cNvPr>
          <p:cNvSpPr txBox="1"/>
          <p:nvPr/>
        </p:nvSpPr>
        <p:spPr>
          <a:xfrm>
            <a:off x="726839" y="2647485"/>
            <a:ext cx="6143296" cy="490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989898"/>
              </a:solidFill>
              <a:effectLst/>
              <a:uLnTx/>
              <a:uFillTx/>
              <a:latin typeface="Titillium Web"/>
              <a:ea typeface="+mn-ea"/>
              <a:cs typeface="+mn-cs"/>
            </a:endParaRPr>
          </a:p>
        </p:txBody>
      </p:sp>
      <p:pic>
        <p:nvPicPr>
          <p:cNvPr id="17" name="Immagine 16" descr="Immagine che contiene cerchio, Elementi grafici, Carattere, logo&#10;&#10;Descrizione generata automaticamente">
            <a:extLst>
              <a:ext uri="{FF2B5EF4-FFF2-40B4-BE49-F238E27FC236}">
                <a16:creationId xmlns:a16="http://schemas.microsoft.com/office/drawing/2014/main" id="{E463477C-088F-B4DB-EDFA-149A5357A7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26" y="2621350"/>
            <a:ext cx="654332" cy="654332"/>
          </a:xfrm>
          <a:prstGeom prst="rect">
            <a:avLst/>
          </a:prstGeom>
        </p:spPr>
      </p:pic>
      <p:pic>
        <p:nvPicPr>
          <p:cNvPr id="21" name="Immagine 20" descr="Immagine che contiene logo, simbolo, Elementi grafici, Carattere&#10;&#10;Descrizione generata automaticamente">
            <a:extLst>
              <a:ext uri="{FF2B5EF4-FFF2-40B4-BE49-F238E27FC236}">
                <a16:creationId xmlns:a16="http://schemas.microsoft.com/office/drawing/2014/main" id="{A7B68EFE-3778-A436-2788-89B340F1A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04" y="3515571"/>
            <a:ext cx="589501" cy="589501"/>
          </a:xfrm>
          <a:prstGeom prst="rect">
            <a:avLst/>
          </a:prstGeom>
        </p:spPr>
      </p:pic>
      <p:pic>
        <p:nvPicPr>
          <p:cNvPr id="25" name="Immagine 24" descr="Immagine che contiene cerchio, simbolo, logo, Carattere&#10;&#10;Descrizione generata automaticamente">
            <a:extLst>
              <a:ext uri="{FF2B5EF4-FFF2-40B4-BE49-F238E27FC236}">
                <a16:creationId xmlns:a16="http://schemas.microsoft.com/office/drawing/2014/main" id="{D43D04BF-46F8-75A2-F3A2-FB1F50C788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3104" y="4370413"/>
            <a:ext cx="589501" cy="589501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3C45899-D4AB-D9D6-D506-147EC175E03A}"/>
              </a:ext>
            </a:extLst>
          </p:cNvPr>
          <p:cNvSpPr txBox="1"/>
          <p:nvPr/>
        </p:nvSpPr>
        <p:spPr>
          <a:xfrm>
            <a:off x="1710609" y="2749736"/>
            <a:ext cx="6143296" cy="519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989898"/>
                </a:solidFill>
                <a:effectLst/>
                <a:uLnTx/>
                <a:uFillTx/>
                <a:latin typeface="Titillium Web"/>
                <a:ea typeface="+mn-ea"/>
                <a:cs typeface="+mn-cs"/>
              </a:rPr>
              <a:t>UNITE Digital Health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D93C3C1-A104-9A99-D08A-68DE8852E1DB}"/>
              </a:ext>
            </a:extLst>
          </p:cNvPr>
          <p:cNvSpPr txBox="1"/>
          <p:nvPr/>
        </p:nvSpPr>
        <p:spPr>
          <a:xfrm>
            <a:off x="1710609" y="3625037"/>
            <a:ext cx="6143296" cy="519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989898"/>
                </a:solidFill>
                <a:effectLst/>
                <a:uLnTx/>
                <a:uFillTx/>
                <a:latin typeface="Titillium Web"/>
                <a:ea typeface="+mn-ea"/>
                <a:cs typeface="+mn-cs"/>
              </a:rPr>
              <a:t>UNITE Digital Health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126D99D4-8040-FA4D-E618-6E2B20B36B1E}"/>
              </a:ext>
            </a:extLst>
          </p:cNvPr>
          <p:cNvSpPr txBox="1"/>
          <p:nvPr/>
        </p:nvSpPr>
        <p:spPr>
          <a:xfrm>
            <a:off x="1710609" y="4440541"/>
            <a:ext cx="6143296" cy="519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srgbClr val="989898"/>
                </a:solidFill>
                <a:effectLst/>
                <a:uLnTx/>
                <a:uFillTx/>
                <a:latin typeface="Titillium Web"/>
                <a:ea typeface="+mn-ea"/>
                <a:cs typeface="+mn-cs"/>
              </a:rPr>
              <a:t>@</a:t>
            </a:r>
            <a:r>
              <a:rPr kumimoji="0" lang="en-US" sz="3000" b="1" i="0" u="none" strike="noStrike" kern="1200" cap="none" spc="0" normalizeH="0" baseline="0" noProof="0" err="1">
                <a:ln>
                  <a:noFill/>
                </a:ln>
                <a:solidFill>
                  <a:srgbClr val="989898"/>
                </a:solidFill>
                <a:effectLst/>
                <a:uLnTx/>
                <a:uFillTx/>
                <a:latin typeface="Titillium Web"/>
                <a:ea typeface="+mn-ea"/>
                <a:cs typeface="+mn-cs"/>
              </a:rPr>
              <a:t>UNITE_EUproject</a:t>
            </a: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srgbClr val="989898"/>
              </a:solidFill>
              <a:effectLst/>
              <a:uLnTx/>
              <a:uFillTx/>
              <a:latin typeface="Titillium Web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F92E008-99C7-E13D-55F9-C26DA9BABA50}"/>
              </a:ext>
            </a:extLst>
          </p:cNvPr>
          <p:cNvSpPr txBox="1"/>
          <p:nvPr/>
        </p:nvSpPr>
        <p:spPr>
          <a:xfrm>
            <a:off x="958110" y="5256045"/>
            <a:ext cx="73156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it-IT"/>
            </a:br>
            <a:r>
              <a:rPr lang="it-IT" sz="1400">
                <a:solidFill>
                  <a:srgbClr val="989898"/>
                </a:solidFill>
                <a:latin typeface="Titillium Web"/>
              </a:rPr>
              <a:t>Co-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funded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by the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European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Union.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Views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and opinions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expressed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are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however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those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of the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author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(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s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)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only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and do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not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necessarily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reflect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those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of the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European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Union or EISMEA.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Neither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the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European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Union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nor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the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granting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authority can be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held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responsible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 for </a:t>
            </a:r>
            <a:r>
              <a:rPr lang="it-IT" sz="1400" err="1">
                <a:solidFill>
                  <a:srgbClr val="989898"/>
                </a:solidFill>
                <a:latin typeface="Titillium Web"/>
              </a:rPr>
              <a:t>them</a:t>
            </a:r>
            <a:r>
              <a:rPr lang="it-IT" sz="1400">
                <a:solidFill>
                  <a:srgbClr val="989898"/>
                </a:solidFill>
                <a:latin typeface="Titillium Web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F85C70-2653-AEB2-4EBE-A1398B7E6A0F}"/>
              </a:ext>
            </a:extLst>
          </p:cNvPr>
          <p:cNvSpPr txBox="1"/>
          <p:nvPr/>
        </p:nvSpPr>
        <p:spPr>
          <a:xfrm>
            <a:off x="1710609" y="1814669"/>
            <a:ext cx="622582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err="1">
                <a:solidFill>
                  <a:srgbClr val="989898"/>
                </a:solidFill>
                <a:latin typeface="Titillium Web"/>
              </a:rPr>
              <a:t>www.unitedigihealth.eu</a:t>
            </a:r>
            <a:endParaRPr lang="en-GB" sz="3000" b="1">
              <a:solidFill>
                <a:srgbClr val="989898"/>
              </a:solidFill>
              <a:latin typeface="Titillium Web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6EC674-5836-BAA1-3B77-028BA50D2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110" y="1761206"/>
            <a:ext cx="719164" cy="672431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82E54000-8D69-95A7-7350-EC9BAED6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3227" y="2552114"/>
            <a:ext cx="3121588" cy="1076804"/>
          </a:xfrm>
        </p:spPr>
        <p:txBody>
          <a:bodyPr lIns="91440" tIns="45720" rIns="91440" bIns="45720" anchor="b"/>
          <a:lstStyle/>
          <a:p>
            <a:r>
              <a:rPr lang="en-US" sz="4800" b="1" dirty="0">
                <a:solidFill>
                  <a:srgbClr val="0166A4"/>
                </a:solidFill>
                <a:latin typeface="Titillium Web"/>
              </a:rPr>
              <a:t>GRACIAS!</a:t>
            </a:r>
            <a:endParaRPr lang="en-US" dirty="0"/>
          </a:p>
        </p:txBody>
      </p:sp>
      <p:sp>
        <p:nvSpPr>
          <p:cNvPr id="2" name="CasellaDiTesto 14">
            <a:extLst>
              <a:ext uri="{FF2B5EF4-FFF2-40B4-BE49-F238E27FC236}">
                <a16:creationId xmlns:a16="http://schemas.microsoft.com/office/drawing/2014/main" id="{9BAD8B5A-E2EE-0C22-7A50-ADD57B9CFEFB}"/>
              </a:ext>
            </a:extLst>
          </p:cNvPr>
          <p:cNvSpPr txBox="1"/>
          <p:nvPr/>
        </p:nvSpPr>
        <p:spPr>
          <a:xfrm>
            <a:off x="783690" y="489941"/>
            <a:ext cx="6184038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166A4"/>
                </a:solidFill>
                <a:latin typeface="Arial Narrow"/>
              </a:rPr>
              <a:t>Cierre de la </a:t>
            </a:r>
            <a:r>
              <a:rPr lang="en-US" sz="3200" b="1" dirty="0" err="1">
                <a:solidFill>
                  <a:srgbClr val="0166A4"/>
                </a:solidFill>
                <a:latin typeface="Arial Narrow"/>
              </a:rPr>
              <a:t>sesión</a:t>
            </a:r>
            <a:endParaRPr lang="es-ES" dirty="0" err="1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10596D9-DF62-0790-A6A4-63ED53E38D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0987" y="415946"/>
            <a:ext cx="2276104" cy="51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8342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o fra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framed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39F01A47A9A08459EA1DA7D90FEEAE5" ma:contentTypeVersion="17" ma:contentTypeDescription="Crear nuevo documento." ma:contentTypeScope="" ma:versionID="1ec546309b131ee316facfb7256052f7">
  <xsd:schema xmlns:xsd="http://www.w3.org/2001/XMLSchema" xmlns:xs="http://www.w3.org/2001/XMLSchema" xmlns:p="http://schemas.microsoft.com/office/2006/metadata/properties" xmlns:ns1="http://schemas.microsoft.com/sharepoint/v3" xmlns:ns2="381164fd-849d-4fea-bb1a-45393e86134e" xmlns:ns3="0db72ed8-4ab5-416d-a2c3-58d511ee2075" xmlns:ns4="e2d43385-8a67-4a53-85da-55910c9b6c98" targetNamespace="http://schemas.microsoft.com/office/2006/metadata/properties" ma:root="true" ma:fieldsID="71f036da0718554f8417be2dcd179029" ns1:_="" ns2:_="" ns3:_="" ns4:_="">
    <xsd:import namespace="http://schemas.microsoft.com/sharepoint/v3"/>
    <xsd:import namespace="381164fd-849d-4fea-bb1a-45393e86134e"/>
    <xsd:import namespace="0db72ed8-4ab5-416d-a2c3-58d511ee2075"/>
    <xsd:import namespace="e2d43385-8a67-4a53-85da-55910c9b6c98"/>
    <xsd:element name="properties">
      <xsd:complexType>
        <xsd:sequence>
          <xsd:element name="documentManagement">
            <xsd:complexType>
              <xsd:all>
                <xsd:element ref="ns2:ClasificacionAST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Propiedades de la Directiva de cumplimiento unificado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Acción de IU de la Directiva de cumplimiento unificad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1164fd-849d-4fea-bb1a-45393e86134e" elementFormDefault="qualified">
    <xsd:import namespace="http://schemas.microsoft.com/office/2006/documentManagement/types"/>
    <xsd:import namespace="http://schemas.microsoft.com/office/infopath/2007/PartnerControls"/>
    <xsd:element name="ClasificacionAST" ma:index="8" nillable="true" ma:displayName="ClasificacionAST" ma:description="Clasificación de los documentos de AST" ma:format="Dropdown" ma:internalName="ClasificacionAST">
      <xsd:simpleType>
        <xsd:restriction base="dms:Choice">
          <xsd:enumeration value="PUB - Información pública"/>
          <xsd:enumeration value="INT - Información interna"/>
          <xsd:enumeration value="CONF - Información sensible"/>
          <xsd:enumeration value="HC - Información altamente confidencial"/>
          <xsd:enumeration value="DPERS - Datos personales"/>
          <xsd:enumeration value="DLEGAL - Documentación legal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72ed8-4ab5-416d-a2c3-58d511ee20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n" ma:readOnly="false" ma:fieldId="{5cf76f15-5ced-4ddc-b409-7134ff3c332f}" ma:taxonomyMulti="true" ma:sspId="994731f5-2010-47fd-ad3f-110a994d85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3385-8a67-4a53-85da-55910c9b6c9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7a0ac6d-241d-47fb-be80-6c54b285feaf}" ma:internalName="TaxCatchAll" ma:showField="CatchAllData" ma:web="e2d43385-8a67-4a53-85da-55910c9b6c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3385-8a67-4a53-85da-55910c9b6c98" xsi:nil="true"/>
    <lcf76f155ced4ddcb4097134ff3c332f xmlns="0db72ed8-4ab5-416d-a2c3-58d511ee2075">
      <Terms xmlns="http://schemas.microsoft.com/office/infopath/2007/PartnerControls"/>
    </lcf76f155ced4ddcb4097134ff3c332f>
    <ClasificacionAST xmlns="381164fd-849d-4fea-bb1a-45393e86134e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4.xml><?xml version="1.0" encoding="utf-8"?>
<?mso-contentType ?>
<SharedContentType xmlns="Microsoft.SharePoint.Taxonomy.ContentTypeSync" SourceId="994731f5-2010-47fd-ad3f-110a994d85a1" ContentTypeId="0x0101" PreviousValue="false"/>
</file>

<file path=customXml/itemProps1.xml><?xml version="1.0" encoding="utf-8"?>
<ds:datastoreItem xmlns:ds="http://schemas.openxmlformats.org/officeDocument/2006/customXml" ds:itemID="{31EF234E-981E-4FEF-B8ED-3A807559E7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D6AC66-C3AC-41BA-8E3D-712C1FDA2FF5}">
  <ds:schemaRefs>
    <ds:schemaRef ds:uri="0db72ed8-4ab5-416d-a2c3-58d511ee2075"/>
    <ds:schemaRef ds:uri="381164fd-849d-4fea-bb1a-45393e86134e"/>
    <ds:schemaRef ds:uri="e2d43385-8a67-4a53-85da-55910c9b6c9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F7D013D-B92C-4CA1-A694-22E83D2FB855}">
  <ds:schemaRefs>
    <ds:schemaRef ds:uri="0db72ed8-4ab5-416d-a2c3-58d511ee2075"/>
    <ds:schemaRef ds:uri="381164fd-849d-4fea-bb1a-45393e86134e"/>
    <ds:schemaRef ds:uri="3a19ca48-9d63-4368-9306-2b9bf2cc9579"/>
    <ds:schemaRef ds:uri="7e8a5c85-2452-4547-bcb4-94e4d6d90973"/>
    <ds:schemaRef ds:uri="e2d43385-8a67-4a53-85da-55910c9b6c9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4C3B686-BB28-49F2-9171-E9DA66B1E9D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21</Slides>
  <Notes>2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Custom Design</vt:lpstr>
      <vt:lpstr>no frame</vt:lpstr>
      <vt:lpstr>1_framed</vt:lpstr>
      <vt:lpstr>PowerPoint Presentation</vt:lpstr>
      <vt:lpstr>PowerPoint Presentation</vt:lpstr>
      <vt:lpstr>SECTOR SANITARIO</vt:lpstr>
      <vt:lpstr>PowerPoint Presentation</vt:lpstr>
      <vt:lpstr>PowerPoint Presentation</vt:lpstr>
      <vt:lpstr>Misión UNITE</vt:lpstr>
      <vt:lpstr>Retos (topics) de Innovación UNITE</vt:lpstr>
      <vt:lpstr>UNITE Plan de Acción </vt:lpstr>
      <vt:lpstr>UNITE Plan de Acción </vt:lpstr>
      <vt:lpstr>UNITE Plan de Acción </vt:lpstr>
      <vt:lpstr>2ª Convocatoria abierta (11/09/2026-10/12/2026)</vt:lpstr>
      <vt:lpstr>Agile pilots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1401</cp:revision>
  <dcterms:created xsi:type="dcterms:W3CDTF">2022-12-06T16:54:36Z</dcterms:created>
  <dcterms:modified xsi:type="dcterms:W3CDTF">2026-09-16T04:40:30Z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0x010100139F01A47A9A08459EA1DA7D90FEEAE5</vt:lpwstr>
  </property>
  <property fmtid="{D5CDD505-2E9C-101B-9397-08002B2CF9AE}" pid="3" name="MediaServiceImageTags">
    <vt:lpwstr/>
  </property>
</Properties>
</file>